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
      <p:font typeface="Work Sans"/>
      <p:regular r:id="rId23"/>
      <p:bold r:id="rId24"/>
      <p:italic r:id="rId25"/>
      <p:boldItalic r:id="rId26"/>
    </p:embeddedFont>
    <p:embeddedFont>
      <p:font typeface="Maitree Medium"/>
      <p:regular r:id="rId27"/>
      <p:bold r:id="rId28"/>
    </p:embeddedFont>
    <p:embeddedFont>
      <p:font typeface="Archivo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boldItalic.fntdata"/><Relationship Id="rId25" Type="http://schemas.openxmlformats.org/officeDocument/2006/relationships/font" Target="fonts/WorkSans-italic.fntdata"/><Relationship Id="rId28" Type="http://schemas.openxmlformats.org/officeDocument/2006/relationships/font" Target="fonts/MaitreeMedium-bold.fntdata"/><Relationship Id="rId27" Type="http://schemas.openxmlformats.org/officeDocument/2006/relationships/font" Target="fonts/Maitree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chivoBlack-regular.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 i’m Xinni. When you see a drug addict, have you ever wonder when it all begins? How did a innocent child grow up to gets addicted to drugs? For many, drug addiction started when they were at their teens. In this project I hope that i will be able to use data on youth behaviour to discover the factors that lead to drug use and how we can use our findings to help for these youth at risk.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2ad71712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2ad71712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best model is the random forest classifier which has 4 out of 5 high score . It is able to give us a precision of 0.7 which means out of the all students predict to take weed (show in confusion matrix) 70% really do. * Highlight the precision score and how the confusion matrix means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c58b3e3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c58b3e3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solidFill>
                  <a:schemeClr val="dk1"/>
                </a:solidFill>
                <a:latin typeface="Work Sans"/>
                <a:ea typeface="Work Sans"/>
                <a:cs typeface="Work Sans"/>
                <a:sym typeface="Work Sans"/>
              </a:rPr>
              <a:t>Now that we have identified the factors relating to drug taking we can create a survey with these features to predict if the students are likely try weed. </a:t>
            </a:r>
            <a:r>
              <a:rPr lang="en" sz="1200">
                <a:solidFill>
                  <a:schemeClr val="dk1"/>
                </a:solidFill>
              </a:rPr>
              <a:t>Provide early intervention , guide and give them support and  , educate them on the dangers of drugs.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07076ab1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07076ab1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conclusion, we found out that lack of self-care and family care are factors leading to drug use. Using our </a:t>
            </a:r>
            <a:r>
              <a:rPr lang="en" sz="1200"/>
              <a:t>survey, </a:t>
            </a:r>
            <a:r>
              <a:rPr lang="en" sz="1200"/>
              <a:t>we could identify youth who are likely to take drugs and provide early intervention. Everyone</a:t>
            </a:r>
            <a:r>
              <a:rPr lang="en" sz="1200">
                <a:solidFill>
                  <a:schemeClr val="dk1"/>
                </a:solidFill>
              </a:rPr>
              <a:t> has a part to play in shaping our younger generation so they do not become victims of drug abuse. It is easy to get hook at a young age &amp; their lives will be ruin as it takes a lot of self-discipline to quit drugs.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200">
                <a:solidFill>
                  <a:schemeClr val="dk1"/>
                </a:solidFill>
                <a:latin typeface="Work Sans"/>
                <a:ea typeface="Work Sans"/>
                <a:cs typeface="Work Sans"/>
                <a:sym typeface="Work Sans"/>
              </a:rPr>
              <a:t>From the dataset, I noticed that some school that did not ask students the full set of questions resulting in cluster of missing data. So for future work, we need to have better data collection.  We can also see how we can predict if student are taking drugs from other risky behaviours.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07076ab19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07076ab19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07076ab19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07076ab19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come to the end of my presentation. Thank you for your time today, feel free to reach out to me via the following platforms.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ececcbd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ececcbd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overview of the presentation today, using the tools on the right, we will begin with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b44969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b44969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youth risk Behaviour Survey conducted by the </a:t>
            </a:r>
            <a:r>
              <a:rPr lang="en" sz="1400">
                <a:solidFill>
                  <a:schemeClr val="dk1"/>
                </a:solidFill>
                <a:highlight>
                  <a:schemeClr val="lt1"/>
                </a:highlight>
                <a:latin typeface="Work Sans"/>
                <a:ea typeface="Work Sans"/>
                <a:cs typeface="Work Sans"/>
                <a:sym typeface="Work Sans"/>
              </a:rPr>
              <a:t>US Centers for Disease Control. Anonymous survey that contains </a:t>
            </a:r>
            <a:r>
              <a:rPr lang="en">
                <a:solidFill>
                  <a:schemeClr val="dk1"/>
                </a:solidFill>
              </a:rPr>
              <a:t>99 questions asking students on their behaviours which focus on risky behaviours such as violence, alcohol and drugs use.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2bce4d6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2bce4d6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some of the sample Questions which show answers that are </a:t>
            </a:r>
            <a:r>
              <a:rPr lang="en"/>
              <a:t>categorical</a:t>
            </a:r>
            <a:r>
              <a:rPr lang="en"/>
              <a:t> and ordinal.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ececcbd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ececcbd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With some research done, i discovered that Marijuana has been regarded as a "gateway drug."</a:t>
            </a:r>
            <a:r>
              <a:rPr lang="en" sz="1400">
                <a:solidFill>
                  <a:schemeClr val="dk1"/>
                </a:solidFill>
                <a:highlight>
                  <a:srgbClr val="FFFFFF"/>
                </a:highlight>
              </a:rPr>
              <a:t> which is often the 1st drug people attempt ,it can then </a:t>
            </a:r>
            <a:r>
              <a:rPr lang="en" sz="1300">
                <a:solidFill>
                  <a:schemeClr val="dk1"/>
                </a:solidFill>
                <a:highlight>
                  <a:srgbClr val="FFFFFF"/>
                </a:highlight>
              </a:rPr>
              <a:t>lead to the use of more dangerous drugs such as cocaine. Although majority of people who use marijuana do not go on to use other, “harder” substances. Using weed can have negative effects to a young developing brain and affect their ability to cope in school. I created a</a:t>
            </a:r>
            <a:r>
              <a:rPr lang="en" sz="1050">
                <a:solidFill>
                  <a:schemeClr val="dk1"/>
                </a:solidFill>
                <a:highlight>
                  <a:schemeClr val="lt1"/>
                </a:highlight>
              </a:rPr>
              <a:t> target based on qn 46 labelled as answers A as 0  and other answers as  1.</a:t>
            </a:r>
            <a:r>
              <a:rPr lang="en" sz="1300">
                <a:solidFill>
                  <a:schemeClr val="dk1"/>
                </a:solidFill>
                <a:highlight>
                  <a:srgbClr val="FFFFFF"/>
                </a:highlight>
              </a:rPr>
              <a:t> Despite being illegal for anyone below 21 years old in US to use Marijuana, there is a shocking no. of   37.7 % of students who have tried weed before.  *change title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b449692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b449692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if there is some relationship that we can spot by looking at the students </a:t>
            </a:r>
            <a:r>
              <a:rPr lang="en"/>
              <a:t>behaviour</a:t>
            </a:r>
            <a:r>
              <a:rPr lang="en"/>
              <a:t>. We notice that the proportion of students have tried weed started increasing in Grade 10 when they are only age 15 ,16 years old . Also notice that more students that do not do so well in school have tried weed.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b449692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b449692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highlight>
                  <a:srgbClr val="FFFFFF"/>
                </a:highlight>
              </a:rPr>
              <a:t>For our data preprocessing ,1st i  Drop columns that have high multicollinearity. We notice there are many cells with missings values. </a:t>
            </a:r>
            <a:r>
              <a:rPr lang="en" sz="1200">
                <a:solidFill>
                  <a:srgbClr val="444444"/>
                </a:solidFill>
                <a:highlight>
                  <a:srgbClr val="FFFFFF"/>
                </a:highlight>
              </a:rPr>
              <a:t>Since </a:t>
            </a:r>
            <a:r>
              <a:rPr b="1" lang="en" sz="1200">
                <a:solidFill>
                  <a:srgbClr val="444444"/>
                </a:solidFill>
                <a:highlight>
                  <a:srgbClr val="FFFFFF"/>
                </a:highlight>
              </a:rPr>
              <a:t>birds of a feather flock together</a:t>
            </a:r>
            <a:r>
              <a:rPr lang="en" sz="1200">
                <a:solidFill>
                  <a:srgbClr val="444444"/>
                </a:solidFill>
                <a:highlight>
                  <a:srgbClr val="FFFFFF"/>
                </a:highlight>
              </a:rPr>
              <a:t>, i decided to use the KNN imputer to predict how similar students will answer the missing data. </a:t>
            </a:r>
            <a:r>
              <a:rPr lang="en" sz="1050">
                <a:solidFill>
                  <a:schemeClr val="dk1"/>
                </a:solidFill>
                <a:highlight>
                  <a:srgbClr val="FFFFFF"/>
                </a:highlight>
              </a:rPr>
              <a:t>To decide on no. of nearest neighbor , </a:t>
            </a:r>
            <a:r>
              <a:rPr lang="en">
                <a:solidFill>
                  <a:schemeClr val="dk1"/>
                </a:solidFill>
                <a:highlight>
                  <a:schemeClr val="lt1"/>
                </a:highlight>
              </a:rPr>
              <a:t>I tried different  values of K and measure its accuracy compare with our target. From the box plot k of 40 is able to give an accuracy of 99.9%.  After imputing the missing data, rounding the numbers and creating</a:t>
            </a:r>
            <a:r>
              <a:rPr lang="en" sz="1050">
                <a:solidFill>
                  <a:schemeClr val="dk1"/>
                </a:solidFill>
                <a:highlight>
                  <a:srgbClr val="FFFFFF"/>
                </a:highlight>
              </a:rPr>
              <a:t> dummy variables for </a:t>
            </a:r>
            <a:r>
              <a:rPr lang="en" sz="1050">
                <a:solidFill>
                  <a:schemeClr val="dk1"/>
                </a:solidFill>
                <a:highlight>
                  <a:srgbClr val="FFFFFF"/>
                </a:highlight>
              </a:rPr>
              <a:t>categorical</a:t>
            </a:r>
            <a:r>
              <a:rPr lang="en" sz="1050">
                <a:solidFill>
                  <a:schemeClr val="dk1"/>
                </a:solidFill>
                <a:highlight>
                  <a:srgbClr val="FFFFFF"/>
                </a:highlight>
              </a:rPr>
              <a:t> data. We get the cleaned data below.</a:t>
            </a:r>
            <a:endParaRPr sz="1050">
              <a:solidFill>
                <a:schemeClr val="dk1"/>
              </a:solidFill>
              <a:highlight>
                <a:srgbClr val="FFFFFF"/>
              </a:highlight>
            </a:endParaRPr>
          </a:p>
          <a:p>
            <a:pPr indent="0" lvl="0" marL="0" rtl="0" algn="l">
              <a:spcBef>
                <a:spcPts val="7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fd1b613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fd1b613b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with our clean data, we begin our features selection, we try features selected from correlation to the target, lasso and random forest. Then we split the data and try them with different models and tuning the models using randomized search cv . then we look at the scores for our model selection and evaluate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2ad7171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2ad7171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solidFill>
                  <a:schemeClr val="dk1"/>
                </a:solidFill>
              </a:rPr>
              <a:t>We choose the features selected based on the correlation. </a:t>
            </a:r>
            <a:r>
              <a:rPr lang="en">
                <a:solidFill>
                  <a:schemeClr val="dk1"/>
                </a:solidFill>
                <a:latin typeface="Work Sans"/>
                <a:ea typeface="Work Sans"/>
                <a:cs typeface="Work Sans"/>
                <a:sym typeface="Work Sans"/>
              </a:rPr>
              <a:t>We noticed some unexpected features where students who don’t or rarely use sunscreen and don’t take breakfast regularly actually have a higher tendency to try weed. These 2 factors could be an indication of lacking in self and family care.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rot="-253">
            <a:off x="719999" y="1471113"/>
            <a:ext cx="4077600" cy="17139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087250"/>
            <a:ext cx="3528300" cy="585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870600" y="720001"/>
            <a:ext cx="7402800" cy="157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1681200" y="2042077"/>
            <a:ext cx="5781600" cy="5190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800">
                <a:solidFill>
                  <a:schemeClr val="dk1"/>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7" name="Shape 47"/>
        <p:cNvGrpSpPr/>
        <p:nvPr/>
      </p:nvGrpSpPr>
      <p:grpSpPr>
        <a:xfrm>
          <a:off x="0" y="0"/>
          <a:ext cx="0" cy="0"/>
          <a:chOff x="0" y="0"/>
          <a:chExt cx="0" cy="0"/>
        </a:xfrm>
      </p:grpSpPr>
      <p:sp>
        <p:nvSpPr>
          <p:cNvPr id="48" name="Google Shape;48;p13"/>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 name="Google Shape;49;p13"/>
          <p:cNvSpPr txBox="1"/>
          <p:nvPr>
            <p:ph hasCustomPrompt="1" idx="2" type="title"/>
          </p:nvPr>
        </p:nvSpPr>
        <p:spPr>
          <a:xfrm>
            <a:off x="1061100" y="1795500"/>
            <a:ext cx="6111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50" name="Google Shape;50;p13"/>
          <p:cNvSpPr txBox="1"/>
          <p:nvPr>
            <p:ph idx="1" type="subTitle"/>
          </p:nvPr>
        </p:nvSpPr>
        <p:spPr>
          <a:xfrm>
            <a:off x="1677300" y="1472025"/>
            <a:ext cx="2570700" cy="404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800">
                <a:solidFill>
                  <a:schemeClr val="dk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1" name="Google Shape;51;p13"/>
          <p:cNvSpPr txBox="1"/>
          <p:nvPr>
            <p:ph idx="3" type="subTitle"/>
          </p:nvPr>
        </p:nvSpPr>
        <p:spPr>
          <a:xfrm>
            <a:off x="1677300" y="1755525"/>
            <a:ext cx="25707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 name="Google Shape;52;p13"/>
          <p:cNvSpPr txBox="1"/>
          <p:nvPr>
            <p:ph hasCustomPrompt="1" idx="4" type="title"/>
          </p:nvPr>
        </p:nvSpPr>
        <p:spPr>
          <a:xfrm>
            <a:off x="1078500" y="2686308"/>
            <a:ext cx="5763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53" name="Google Shape;53;p13"/>
          <p:cNvSpPr txBox="1"/>
          <p:nvPr>
            <p:ph idx="5" type="subTitle"/>
          </p:nvPr>
        </p:nvSpPr>
        <p:spPr>
          <a:xfrm>
            <a:off x="1677313" y="2400600"/>
            <a:ext cx="25707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 name="Google Shape;54;p13"/>
          <p:cNvSpPr txBox="1"/>
          <p:nvPr>
            <p:ph idx="6" type="subTitle"/>
          </p:nvPr>
        </p:nvSpPr>
        <p:spPr>
          <a:xfrm>
            <a:off x="1677300" y="2684100"/>
            <a:ext cx="25707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 name="Google Shape;55;p13"/>
          <p:cNvSpPr txBox="1"/>
          <p:nvPr>
            <p:ph hasCustomPrompt="1" idx="7" type="title"/>
          </p:nvPr>
        </p:nvSpPr>
        <p:spPr>
          <a:xfrm>
            <a:off x="1078500" y="3603100"/>
            <a:ext cx="5763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56" name="Google Shape;56;p13"/>
          <p:cNvSpPr txBox="1"/>
          <p:nvPr>
            <p:ph idx="8" type="subTitle"/>
          </p:nvPr>
        </p:nvSpPr>
        <p:spPr>
          <a:xfrm>
            <a:off x="1677312" y="3319598"/>
            <a:ext cx="29361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 name="Google Shape;57;p13"/>
          <p:cNvSpPr txBox="1"/>
          <p:nvPr>
            <p:ph idx="9" type="subTitle"/>
          </p:nvPr>
        </p:nvSpPr>
        <p:spPr>
          <a:xfrm>
            <a:off x="1677300" y="3603100"/>
            <a:ext cx="2570700" cy="51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 name="Google Shape;58;p13"/>
          <p:cNvSpPr txBox="1"/>
          <p:nvPr>
            <p:ph hasCustomPrompt="1" idx="13" type="title"/>
          </p:nvPr>
        </p:nvSpPr>
        <p:spPr>
          <a:xfrm>
            <a:off x="5006612" y="1797456"/>
            <a:ext cx="6111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59" name="Google Shape;59;p13"/>
          <p:cNvSpPr txBox="1"/>
          <p:nvPr>
            <p:ph idx="14" type="subTitle"/>
          </p:nvPr>
        </p:nvSpPr>
        <p:spPr>
          <a:xfrm>
            <a:off x="5640417" y="1473975"/>
            <a:ext cx="25707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 name="Google Shape;60;p13"/>
          <p:cNvSpPr txBox="1"/>
          <p:nvPr>
            <p:ph idx="15" type="subTitle"/>
          </p:nvPr>
        </p:nvSpPr>
        <p:spPr>
          <a:xfrm>
            <a:off x="5640400" y="1757476"/>
            <a:ext cx="25707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 name="Google Shape;61;p13"/>
          <p:cNvSpPr txBox="1"/>
          <p:nvPr>
            <p:ph hasCustomPrompt="1" idx="16" type="title"/>
          </p:nvPr>
        </p:nvSpPr>
        <p:spPr>
          <a:xfrm>
            <a:off x="5024012" y="2688265"/>
            <a:ext cx="5763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62" name="Google Shape;62;p13"/>
          <p:cNvSpPr txBox="1"/>
          <p:nvPr>
            <p:ph idx="17" type="subTitle"/>
          </p:nvPr>
        </p:nvSpPr>
        <p:spPr>
          <a:xfrm>
            <a:off x="5640413" y="2402556"/>
            <a:ext cx="25707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3" name="Google Shape;63;p13"/>
          <p:cNvSpPr txBox="1"/>
          <p:nvPr>
            <p:ph idx="18" type="subTitle"/>
          </p:nvPr>
        </p:nvSpPr>
        <p:spPr>
          <a:xfrm>
            <a:off x="5640400" y="2686051"/>
            <a:ext cx="25707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 name="Google Shape;64;p13"/>
          <p:cNvSpPr txBox="1"/>
          <p:nvPr>
            <p:ph hasCustomPrompt="1" idx="19" type="title"/>
          </p:nvPr>
        </p:nvSpPr>
        <p:spPr>
          <a:xfrm>
            <a:off x="4988912" y="3605056"/>
            <a:ext cx="6465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65" name="Google Shape;65;p13"/>
          <p:cNvSpPr txBox="1"/>
          <p:nvPr>
            <p:ph idx="20" type="subTitle"/>
          </p:nvPr>
        </p:nvSpPr>
        <p:spPr>
          <a:xfrm>
            <a:off x="5640417" y="3321549"/>
            <a:ext cx="25707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 name="Google Shape;66;p13"/>
          <p:cNvSpPr txBox="1"/>
          <p:nvPr>
            <p:ph idx="21" type="subTitle"/>
          </p:nvPr>
        </p:nvSpPr>
        <p:spPr>
          <a:xfrm>
            <a:off x="5640400" y="3605050"/>
            <a:ext cx="25707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 name="Google Shape;67;p13"/>
          <p:cNvSpPr/>
          <p:nvPr/>
        </p:nvSpPr>
        <p:spPr>
          <a:xfrm rot="5400000">
            <a:off x="439200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
    <p:spTree>
      <p:nvGrpSpPr>
        <p:cNvPr id="68" name="Shape 68"/>
        <p:cNvGrpSpPr/>
        <p:nvPr/>
      </p:nvGrpSpPr>
      <p:grpSpPr>
        <a:xfrm>
          <a:off x="0" y="0"/>
          <a:ext cx="0" cy="0"/>
          <a:chOff x="0" y="0"/>
          <a:chExt cx="0" cy="0"/>
        </a:xfrm>
      </p:grpSpPr>
      <p:sp>
        <p:nvSpPr>
          <p:cNvPr id="69" name="Google Shape;69;p14"/>
          <p:cNvSpPr txBox="1"/>
          <p:nvPr>
            <p:ph idx="1" type="subTitle"/>
          </p:nvPr>
        </p:nvSpPr>
        <p:spPr>
          <a:xfrm>
            <a:off x="714375" y="1848675"/>
            <a:ext cx="3277200" cy="2260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Char char="●"/>
              <a:defRPr>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70" name="Google Shape;70;p14"/>
          <p:cNvSpPr txBox="1"/>
          <p:nvPr>
            <p:ph type="title"/>
          </p:nvPr>
        </p:nvSpPr>
        <p:spPr>
          <a:xfrm>
            <a:off x="714375" y="540000"/>
            <a:ext cx="3852300" cy="89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4"/>
          <p:cNvSpPr/>
          <p:nvPr/>
        </p:nvSpPr>
        <p:spPr>
          <a:xfrm rot="5400000">
            <a:off x="119265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72" name="Shape 72"/>
        <p:cNvGrpSpPr/>
        <p:nvPr/>
      </p:nvGrpSpPr>
      <p:grpSpPr>
        <a:xfrm>
          <a:off x="0" y="0"/>
          <a:ext cx="0" cy="0"/>
          <a:chOff x="0" y="0"/>
          <a:chExt cx="0" cy="0"/>
        </a:xfrm>
      </p:grpSpPr>
      <p:sp>
        <p:nvSpPr>
          <p:cNvPr id="73" name="Google Shape;73;p15"/>
          <p:cNvSpPr txBox="1"/>
          <p:nvPr>
            <p:ph idx="1" type="subTitle"/>
          </p:nvPr>
        </p:nvSpPr>
        <p:spPr>
          <a:xfrm>
            <a:off x="5468148" y="1681425"/>
            <a:ext cx="24213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 name="Google Shape;74;p15"/>
          <p:cNvSpPr txBox="1"/>
          <p:nvPr>
            <p:ph idx="2" type="subTitle"/>
          </p:nvPr>
        </p:nvSpPr>
        <p:spPr>
          <a:xfrm>
            <a:off x="5468150" y="2000721"/>
            <a:ext cx="24213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 name="Google Shape;75;p15"/>
          <p:cNvSpPr txBox="1"/>
          <p:nvPr>
            <p:ph idx="3" type="subTitle"/>
          </p:nvPr>
        </p:nvSpPr>
        <p:spPr>
          <a:xfrm>
            <a:off x="5468148" y="2625694"/>
            <a:ext cx="24213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 name="Google Shape;76;p15"/>
          <p:cNvSpPr txBox="1"/>
          <p:nvPr>
            <p:ph idx="4" type="subTitle"/>
          </p:nvPr>
        </p:nvSpPr>
        <p:spPr>
          <a:xfrm>
            <a:off x="5468150" y="2945558"/>
            <a:ext cx="2421300" cy="7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 name="Google Shape;77;p15"/>
          <p:cNvSpPr txBox="1"/>
          <p:nvPr>
            <p:ph idx="5" type="subTitle"/>
          </p:nvPr>
        </p:nvSpPr>
        <p:spPr>
          <a:xfrm>
            <a:off x="5468148" y="3572110"/>
            <a:ext cx="24213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8" name="Google Shape;78;p15"/>
          <p:cNvSpPr txBox="1"/>
          <p:nvPr>
            <p:ph idx="6" type="subTitle"/>
          </p:nvPr>
        </p:nvSpPr>
        <p:spPr>
          <a:xfrm>
            <a:off x="5468150" y="3890272"/>
            <a:ext cx="2421300" cy="57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 name="Google Shape;79;p15"/>
          <p:cNvSpPr txBox="1"/>
          <p:nvPr>
            <p:ph type="title"/>
          </p:nvPr>
        </p:nvSpPr>
        <p:spPr>
          <a:xfrm>
            <a:off x="4572000" y="540000"/>
            <a:ext cx="3852300" cy="89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5"/>
          <p:cNvSpPr/>
          <p:nvPr/>
        </p:nvSpPr>
        <p:spPr>
          <a:xfrm rot="5400000">
            <a:off x="501335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
    <p:spTree>
      <p:nvGrpSpPr>
        <p:cNvPr id="81" name="Shape 81"/>
        <p:cNvGrpSpPr/>
        <p:nvPr/>
      </p:nvGrpSpPr>
      <p:grpSpPr>
        <a:xfrm>
          <a:off x="0" y="0"/>
          <a:ext cx="0" cy="0"/>
          <a:chOff x="0" y="0"/>
          <a:chExt cx="0" cy="0"/>
        </a:xfrm>
      </p:grpSpPr>
      <p:sp>
        <p:nvSpPr>
          <p:cNvPr id="82" name="Google Shape;82;p16"/>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6"/>
          <p:cNvSpPr/>
          <p:nvPr/>
        </p:nvSpPr>
        <p:spPr>
          <a:xfrm rot="5400000">
            <a:off x="4392000" y="44377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84" name="Shape 84"/>
        <p:cNvGrpSpPr/>
        <p:nvPr/>
      </p:nvGrpSpPr>
      <p:grpSpPr>
        <a:xfrm>
          <a:off x="0" y="0"/>
          <a:ext cx="0" cy="0"/>
          <a:chOff x="0" y="0"/>
          <a:chExt cx="0" cy="0"/>
        </a:xfrm>
      </p:grpSpPr>
      <p:sp>
        <p:nvSpPr>
          <p:cNvPr id="85" name="Google Shape;85;p17"/>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7"/>
          <p:cNvSpPr txBox="1"/>
          <p:nvPr>
            <p:ph idx="1" type="subTitle"/>
          </p:nvPr>
        </p:nvSpPr>
        <p:spPr>
          <a:xfrm>
            <a:off x="1001625" y="1609625"/>
            <a:ext cx="20817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 name="Google Shape;87;p17"/>
          <p:cNvSpPr txBox="1"/>
          <p:nvPr>
            <p:ph idx="2" type="subTitle"/>
          </p:nvPr>
        </p:nvSpPr>
        <p:spPr>
          <a:xfrm>
            <a:off x="1061916" y="1893125"/>
            <a:ext cx="1961100" cy="5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8" name="Google Shape;88;p17"/>
          <p:cNvSpPr txBox="1"/>
          <p:nvPr>
            <p:ph idx="3" type="subTitle"/>
          </p:nvPr>
        </p:nvSpPr>
        <p:spPr>
          <a:xfrm>
            <a:off x="6080547" y="1609625"/>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 name="Google Shape;89;p17"/>
          <p:cNvSpPr txBox="1"/>
          <p:nvPr>
            <p:ph idx="4" type="subTitle"/>
          </p:nvPr>
        </p:nvSpPr>
        <p:spPr>
          <a:xfrm>
            <a:off x="6080545" y="1893125"/>
            <a:ext cx="1961100" cy="5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0" name="Google Shape;90;p17"/>
          <p:cNvSpPr txBox="1"/>
          <p:nvPr>
            <p:ph idx="5" type="subTitle"/>
          </p:nvPr>
        </p:nvSpPr>
        <p:spPr>
          <a:xfrm>
            <a:off x="1001625" y="3282225"/>
            <a:ext cx="20817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1" name="Google Shape;91;p17"/>
          <p:cNvSpPr txBox="1"/>
          <p:nvPr>
            <p:ph idx="6" type="subTitle"/>
          </p:nvPr>
        </p:nvSpPr>
        <p:spPr>
          <a:xfrm>
            <a:off x="1061916" y="3563350"/>
            <a:ext cx="1961100" cy="73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2" name="Google Shape;92;p17"/>
          <p:cNvSpPr txBox="1"/>
          <p:nvPr>
            <p:ph idx="7" type="subTitle"/>
          </p:nvPr>
        </p:nvSpPr>
        <p:spPr>
          <a:xfrm>
            <a:off x="6080547" y="32830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3" name="Google Shape;93;p17"/>
          <p:cNvSpPr txBox="1"/>
          <p:nvPr>
            <p:ph idx="8" type="subTitle"/>
          </p:nvPr>
        </p:nvSpPr>
        <p:spPr>
          <a:xfrm>
            <a:off x="6080545" y="3640375"/>
            <a:ext cx="1961100" cy="5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4" name="Google Shape;94;p17"/>
          <p:cNvSpPr/>
          <p:nvPr/>
        </p:nvSpPr>
        <p:spPr>
          <a:xfrm rot="5400000">
            <a:off x="4392000" y="44377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
    <p:spTree>
      <p:nvGrpSpPr>
        <p:cNvPr id="95" name="Shape 95"/>
        <p:cNvGrpSpPr/>
        <p:nvPr/>
      </p:nvGrpSpPr>
      <p:grpSpPr>
        <a:xfrm>
          <a:off x="0" y="0"/>
          <a:ext cx="0" cy="0"/>
          <a:chOff x="0" y="0"/>
          <a:chExt cx="0" cy="0"/>
        </a:xfrm>
      </p:grpSpPr>
      <p:sp>
        <p:nvSpPr>
          <p:cNvPr id="96" name="Google Shape;96;p18"/>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8"/>
          <p:cNvSpPr txBox="1"/>
          <p:nvPr>
            <p:ph idx="1" type="subTitle"/>
          </p:nvPr>
        </p:nvSpPr>
        <p:spPr>
          <a:xfrm>
            <a:off x="931798" y="2628800"/>
            <a:ext cx="21378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8" name="Google Shape;98;p18"/>
          <p:cNvSpPr txBox="1"/>
          <p:nvPr>
            <p:ph idx="2" type="subTitle"/>
          </p:nvPr>
        </p:nvSpPr>
        <p:spPr>
          <a:xfrm>
            <a:off x="931798" y="300455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 name="Google Shape;99;p18"/>
          <p:cNvSpPr txBox="1"/>
          <p:nvPr>
            <p:ph idx="3" type="subTitle"/>
          </p:nvPr>
        </p:nvSpPr>
        <p:spPr>
          <a:xfrm>
            <a:off x="6074212" y="2628800"/>
            <a:ext cx="21378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0" name="Google Shape;100;p18"/>
          <p:cNvSpPr txBox="1"/>
          <p:nvPr>
            <p:ph idx="4" type="subTitle"/>
          </p:nvPr>
        </p:nvSpPr>
        <p:spPr>
          <a:xfrm>
            <a:off x="6074212" y="300455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1" name="Google Shape;101;p18"/>
          <p:cNvSpPr txBox="1"/>
          <p:nvPr>
            <p:ph idx="5" type="subTitle"/>
          </p:nvPr>
        </p:nvSpPr>
        <p:spPr>
          <a:xfrm>
            <a:off x="3503025" y="2628800"/>
            <a:ext cx="21378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2" name="Google Shape;102;p18"/>
          <p:cNvSpPr txBox="1"/>
          <p:nvPr>
            <p:ph idx="6" type="subTitle"/>
          </p:nvPr>
        </p:nvSpPr>
        <p:spPr>
          <a:xfrm>
            <a:off x="3503025" y="300455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3" name="Google Shape;103;p18"/>
          <p:cNvSpPr/>
          <p:nvPr/>
        </p:nvSpPr>
        <p:spPr>
          <a:xfrm rot="5400000">
            <a:off x="4392000" y="44377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_1">
    <p:spTree>
      <p:nvGrpSpPr>
        <p:cNvPr id="104" name="Shape 104"/>
        <p:cNvGrpSpPr/>
        <p:nvPr/>
      </p:nvGrpSpPr>
      <p:grpSpPr>
        <a:xfrm>
          <a:off x="0" y="0"/>
          <a:ext cx="0" cy="0"/>
          <a:chOff x="0" y="0"/>
          <a:chExt cx="0" cy="0"/>
        </a:xfrm>
      </p:grpSpPr>
      <p:sp>
        <p:nvSpPr>
          <p:cNvPr id="105" name="Google Shape;105;p19"/>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 type="subTitle"/>
          </p:nvPr>
        </p:nvSpPr>
        <p:spPr>
          <a:xfrm>
            <a:off x="1250316" y="1617200"/>
            <a:ext cx="2041500" cy="40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b="1" sz="1800">
                <a:solidFill>
                  <a:schemeClr val="dk2"/>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07" name="Google Shape;107;p19"/>
          <p:cNvSpPr txBox="1"/>
          <p:nvPr>
            <p:ph idx="2" type="subTitle"/>
          </p:nvPr>
        </p:nvSpPr>
        <p:spPr>
          <a:xfrm>
            <a:off x="1250326" y="1900700"/>
            <a:ext cx="2041500" cy="577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08" name="Google Shape;108;p19"/>
          <p:cNvSpPr txBox="1"/>
          <p:nvPr>
            <p:ph idx="3" type="subTitle"/>
          </p:nvPr>
        </p:nvSpPr>
        <p:spPr>
          <a:xfrm>
            <a:off x="5890269" y="1620988"/>
            <a:ext cx="20415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9" name="Google Shape;109;p19"/>
          <p:cNvSpPr txBox="1"/>
          <p:nvPr>
            <p:ph idx="4" type="subTitle"/>
          </p:nvPr>
        </p:nvSpPr>
        <p:spPr>
          <a:xfrm>
            <a:off x="5890275" y="1904488"/>
            <a:ext cx="2041500" cy="57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0" name="Google Shape;110;p19"/>
          <p:cNvSpPr txBox="1"/>
          <p:nvPr>
            <p:ph idx="5" type="subTitle"/>
          </p:nvPr>
        </p:nvSpPr>
        <p:spPr>
          <a:xfrm>
            <a:off x="1250316" y="3287425"/>
            <a:ext cx="2041500" cy="40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b="1" sz="1800">
                <a:solidFill>
                  <a:schemeClr val="dk2"/>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11" name="Google Shape;111;p19"/>
          <p:cNvSpPr txBox="1"/>
          <p:nvPr>
            <p:ph idx="6" type="subTitle"/>
          </p:nvPr>
        </p:nvSpPr>
        <p:spPr>
          <a:xfrm>
            <a:off x="1250325" y="3570925"/>
            <a:ext cx="2041500" cy="54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12" name="Google Shape;112;p19"/>
          <p:cNvSpPr txBox="1"/>
          <p:nvPr>
            <p:ph idx="7" type="subTitle"/>
          </p:nvPr>
        </p:nvSpPr>
        <p:spPr>
          <a:xfrm>
            <a:off x="5890269" y="3292487"/>
            <a:ext cx="20415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 name="Google Shape;113;p19"/>
          <p:cNvSpPr txBox="1"/>
          <p:nvPr>
            <p:ph idx="8" type="subTitle"/>
          </p:nvPr>
        </p:nvSpPr>
        <p:spPr>
          <a:xfrm>
            <a:off x="5890275" y="3575975"/>
            <a:ext cx="20415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4" name="Google Shape;114;p19"/>
          <p:cNvSpPr/>
          <p:nvPr/>
        </p:nvSpPr>
        <p:spPr>
          <a:xfrm rot="5400000">
            <a:off x="439200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15" name="Shape 115"/>
        <p:cNvGrpSpPr/>
        <p:nvPr/>
      </p:nvGrpSpPr>
      <p:grpSpPr>
        <a:xfrm>
          <a:off x="0" y="0"/>
          <a:ext cx="0" cy="0"/>
          <a:chOff x="0" y="0"/>
          <a:chExt cx="0" cy="0"/>
        </a:xfrm>
      </p:grpSpPr>
      <p:sp>
        <p:nvSpPr>
          <p:cNvPr id="116" name="Google Shape;116;p20"/>
          <p:cNvSpPr txBox="1"/>
          <p:nvPr>
            <p:ph hasCustomPrompt="1" type="title"/>
          </p:nvPr>
        </p:nvSpPr>
        <p:spPr>
          <a:xfrm>
            <a:off x="2208225" y="1439000"/>
            <a:ext cx="2136900" cy="95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20"/>
          <p:cNvSpPr txBox="1"/>
          <p:nvPr>
            <p:ph hasCustomPrompt="1" idx="2" type="title"/>
          </p:nvPr>
        </p:nvSpPr>
        <p:spPr>
          <a:xfrm>
            <a:off x="2208225" y="2457507"/>
            <a:ext cx="2136900" cy="95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8" name="Google Shape;118;p20"/>
          <p:cNvSpPr txBox="1"/>
          <p:nvPr>
            <p:ph hasCustomPrompt="1" idx="3" type="title"/>
          </p:nvPr>
        </p:nvSpPr>
        <p:spPr>
          <a:xfrm>
            <a:off x="2208225" y="3476002"/>
            <a:ext cx="2136900" cy="95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 name="Google Shape;119;p20"/>
          <p:cNvSpPr txBox="1"/>
          <p:nvPr>
            <p:ph idx="4"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0"/>
          <p:cNvSpPr txBox="1"/>
          <p:nvPr>
            <p:ph idx="1" type="subTitle"/>
          </p:nvPr>
        </p:nvSpPr>
        <p:spPr>
          <a:xfrm>
            <a:off x="4659525" y="1593900"/>
            <a:ext cx="23223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9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 name="Google Shape;121;p20"/>
          <p:cNvSpPr txBox="1"/>
          <p:nvPr>
            <p:ph idx="5" type="subTitle"/>
          </p:nvPr>
        </p:nvSpPr>
        <p:spPr>
          <a:xfrm>
            <a:off x="4659525" y="1877400"/>
            <a:ext cx="2322300" cy="5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 name="Google Shape;122;p20"/>
          <p:cNvSpPr txBox="1"/>
          <p:nvPr>
            <p:ph idx="6" type="subTitle"/>
          </p:nvPr>
        </p:nvSpPr>
        <p:spPr>
          <a:xfrm>
            <a:off x="4659525" y="2474300"/>
            <a:ext cx="23223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9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20"/>
          <p:cNvSpPr txBox="1"/>
          <p:nvPr>
            <p:ph idx="7" type="subTitle"/>
          </p:nvPr>
        </p:nvSpPr>
        <p:spPr>
          <a:xfrm>
            <a:off x="4659525" y="2757788"/>
            <a:ext cx="2322300" cy="5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 name="Google Shape;124;p20"/>
          <p:cNvSpPr txBox="1"/>
          <p:nvPr>
            <p:ph idx="8" type="subTitle"/>
          </p:nvPr>
        </p:nvSpPr>
        <p:spPr>
          <a:xfrm>
            <a:off x="4659525" y="3371200"/>
            <a:ext cx="2322300" cy="322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9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5" name="Google Shape;125;p20"/>
          <p:cNvSpPr txBox="1"/>
          <p:nvPr>
            <p:ph idx="9" type="subTitle"/>
          </p:nvPr>
        </p:nvSpPr>
        <p:spPr>
          <a:xfrm>
            <a:off x="4659525" y="3654700"/>
            <a:ext cx="2322300" cy="5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6" name="Google Shape;126;p20"/>
          <p:cNvSpPr/>
          <p:nvPr/>
        </p:nvSpPr>
        <p:spPr>
          <a:xfrm rot="5400000">
            <a:off x="4392000" y="44360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hasCustomPrompt="1" type="title"/>
          </p:nvPr>
        </p:nvSpPr>
        <p:spPr>
          <a:xfrm flipH="1">
            <a:off x="3543300" y="2222050"/>
            <a:ext cx="2057400" cy="122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 name="Google Shape;13;p3"/>
          <p:cNvSpPr txBox="1"/>
          <p:nvPr>
            <p:ph idx="2" type="title"/>
          </p:nvPr>
        </p:nvSpPr>
        <p:spPr>
          <a:xfrm>
            <a:off x="1827300" y="3539125"/>
            <a:ext cx="5489400" cy="69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1902050" y="4090226"/>
            <a:ext cx="5340600" cy="35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127" name="Shape 127"/>
        <p:cNvGrpSpPr/>
        <p:nvPr/>
      </p:nvGrpSpPr>
      <p:grpSpPr>
        <a:xfrm>
          <a:off x="0" y="0"/>
          <a:ext cx="0" cy="0"/>
          <a:chOff x="0" y="0"/>
          <a:chExt cx="0" cy="0"/>
        </a:xfrm>
      </p:grpSpPr>
      <p:sp>
        <p:nvSpPr>
          <p:cNvPr id="128" name="Google Shape;128;p21"/>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1"/>
          <p:cNvSpPr txBox="1"/>
          <p:nvPr>
            <p:ph idx="1" type="subTitle"/>
          </p:nvPr>
        </p:nvSpPr>
        <p:spPr>
          <a:xfrm>
            <a:off x="953846" y="31431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 name="Google Shape;130;p21"/>
          <p:cNvSpPr txBox="1"/>
          <p:nvPr>
            <p:ph idx="2" type="subTitle"/>
          </p:nvPr>
        </p:nvSpPr>
        <p:spPr>
          <a:xfrm>
            <a:off x="905696" y="351890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1" name="Google Shape;131;p21"/>
          <p:cNvSpPr txBox="1"/>
          <p:nvPr>
            <p:ph idx="3" type="subTitle"/>
          </p:nvPr>
        </p:nvSpPr>
        <p:spPr>
          <a:xfrm>
            <a:off x="6095920" y="31431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2" name="Google Shape;132;p21"/>
          <p:cNvSpPr txBox="1"/>
          <p:nvPr>
            <p:ph idx="4" type="subTitle"/>
          </p:nvPr>
        </p:nvSpPr>
        <p:spPr>
          <a:xfrm>
            <a:off x="6048300" y="351890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3" name="Google Shape;133;p21"/>
          <p:cNvSpPr txBox="1"/>
          <p:nvPr>
            <p:ph idx="5" type="subTitle"/>
          </p:nvPr>
        </p:nvSpPr>
        <p:spPr>
          <a:xfrm>
            <a:off x="3525150" y="31431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4" name="Google Shape;134;p21"/>
          <p:cNvSpPr txBox="1"/>
          <p:nvPr>
            <p:ph idx="6" type="subTitle"/>
          </p:nvPr>
        </p:nvSpPr>
        <p:spPr>
          <a:xfrm>
            <a:off x="3477000" y="351890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5" name="Google Shape;135;p21"/>
          <p:cNvSpPr txBox="1"/>
          <p:nvPr>
            <p:ph idx="7" type="subTitle"/>
          </p:nvPr>
        </p:nvSpPr>
        <p:spPr>
          <a:xfrm>
            <a:off x="1001996" y="14286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6" name="Google Shape;136;p21"/>
          <p:cNvSpPr txBox="1"/>
          <p:nvPr>
            <p:ph idx="8" type="subTitle"/>
          </p:nvPr>
        </p:nvSpPr>
        <p:spPr>
          <a:xfrm>
            <a:off x="953846" y="180440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7" name="Google Shape;137;p21"/>
          <p:cNvSpPr txBox="1"/>
          <p:nvPr>
            <p:ph idx="9" type="subTitle"/>
          </p:nvPr>
        </p:nvSpPr>
        <p:spPr>
          <a:xfrm>
            <a:off x="6144070" y="14286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8" name="Google Shape;138;p21"/>
          <p:cNvSpPr txBox="1"/>
          <p:nvPr>
            <p:ph idx="13" type="subTitle"/>
          </p:nvPr>
        </p:nvSpPr>
        <p:spPr>
          <a:xfrm>
            <a:off x="6096450" y="180440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9" name="Google Shape;139;p21"/>
          <p:cNvSpPr txBox="1"/>
          <p:nvPr>
            <p:ph idx="14" type="subTitle"/>
          </p:nvPr>
        </p:nvSpPr>
        <p:spPr>
          <a:xfrm>
            <a:off x="3573300" y="1428650"/>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 name="Google Shape;140;p21"/>
          <p:cNvSpPr txBox="1"/>
          <p:nvPr>
            <p:ph idx="15" type="subTitle"/>
          </p:nvPr>
        </p:nvSpPr>
        <p:spPr>
          <a:xfrm>
            <a:off x="3525150" y="1804400"/>
            <a:ext cx="21378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1" name="Google Shape;141;p21"/>
          <p:cNvSpPr/>
          <p:nvPr/>
        </p:nvSpPr>
        <p:spPr>
          <a:xfrm rot="5400000">
            <a:off x="4365900" y="44377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42" name="Shape 142"/>
        <p:cNvGrpSpPr/>
        <p:nvPr/>
      </p:nvGrpSpPr>
      <p:grpSpPr>
        <a:xfrm>
          <a:off x="0" y="0"/>
          <a:ext cx="0" cy="0"/>
          <a:chOff x="0" y="0"/>
          <a:chExt cx="0" cy="0"/>
        </a:xfrm>
      </p:grpSpPr>
      <p:sp>
        <p:nvSpPr>
          <p:cNvPr id="143" name="Google Shape;143;p22"/>
          <p:cNvSpPr txBox="1"/>
          <p:nvPr>
            <p:ph idx="1" type="body"/>
          </p:nvPr>
        </p:nvSpPr>
        <p:spPr>
          <a:xfrm>
            <a:off x="720000" y="1458900"/>
            <a:ext cx="2946300" cy="1338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chemeClr val="dk1"/>
                </a:solidFill>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4" name="Google Shape;144;p22"/>
          <p:cNvSpPr/>
          <p:nvPr/>
        </p:nvSpPr>
        <p:spPr>
          <a:xfrm rot="5400000">
            <a:off x="1192742"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txBox="1"/>
          <p:nvPr>
            <p:ph type="title"/>
          </p:nvPr>
        </p:nvSpPr>
        <p:spPr>
          <a:xfrm>
            <a:off x="720000" y="540000"/>
            <a:ext cx="61086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
    <p:spTree>
      <p:nvGrpSpPr>
        <p:cNvPr id="146" name="Shape 146"/>
        <p:cNvGrpSpPr/>
        <p:nvPr/>
      </p:nvGrpSpPr>
      <p:grpSpPr>
        <a:xfrm>
          <a:off x="0" y="0"/>
          <a:ext cx="0" cy="0"/>
          <a:chOff x="0" y="0"/>
          <a:chExt cx="0" cy="0"/>
        </a:xfrm>
      </p:grpSpPr>
      <p:sp>
        <p:nvSpPr>
          <p:cNvPr id="147" name="Google Shape;147;p23"/>
          <p:cNvSpPr txBox="1"/>
          <p:nvPr>
            <p:ph idx="1" type="body"/>
          </p:nvPr>
        </p:nvSpPr>
        <p:spPr>
          <a:xfrm>
            <a:off x="720000" y="1067260"/>
            <a:ext cx="7704000" cy="365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solidFill>
                  <a:schemeClr val="dk1"/>
                </a:solidFill>
              </a:defRPr>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48" name="Google Shape;148;p23"/>
          <p:cNvSpPr/>
          <p:nvPr/>
        </p:nvSpPr>
        <p:spPr>
          <a:xfrm rot="5400000">
            <a:off x="1192742"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ph type="title"/>
          </p:nvPr>
        </p:nvSpPr>
        <p:spPr>
          <a:xfrm>
            <a:off x="720000" y="540000"/>
            <a:ext cx="61086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150" name="Shape 150"/>
        <p:cNvGrpSpPr/>
        <p:nvPr/>
      </p:nvGrpSpPr>
      <p:grpSpPr>
        <a:xfrm>
          <a:off x="0" y="0"/>
          <a:ext cx="0" cy="0"/>
          <a:chOff x="0" y="0"/>
          <a:chExt cx="0" cy="0"/>
        </a:xfrm>
      </p:grpSpPr>
      <p:sp>
        <p:nvSpPr>
          <p:cNvPr id="151" name="Google Shape;151;p24"/>
          <p:cNvSpPr txBox="1"/>
          <p:nvPr>
            <p:ph idx="1" type="body"/>
          </p:nvPr>
        </p:nvSpPr>
        <p:spPr>
          <a:xfrm>
            <a:off x="1614825" y="3735850"/>
            <a:ext cx="2428200" cy="867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solidFill>
                  <a:schemeClr val="dk1"/>
                </a:solidFill>
              </a:defRPr>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2" name="Google Shape;152;p24"/>
          <p:cNvSpPr txBox="1"/>
          <p:nvPr>
            <p:ph idx="2" type="body"/>
          </p:nvPr>
        </p:nvSpPr>
        <p:spPr>
          <a:xfrm>
            <a:off x="5100975" y="3735848"/>
            <a:ext cx="2428200" cy="867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solidFill>
                  <a:schemeClr val="dk1"/>
                </a:solidFill>
              </a:defRPr>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3" name="Google Shape;153;p24"/>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4"/>
          <p:cNvSpPr txBox="1"/>
          <p:nvPr>
            <p:ph idx="3" type="subTitle"/>
          </p:nvPr>
        </p:nvSpPr>
        <p:spPr>
          <a:xfrm>
            <a:off x="1808175" y="3320175"/>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5" name="Google Shape;155;p24"/>
          <p:cNvSpPr txBox="1"/>
          <p:nvPr>
            <p:ph idx="4" type="subTitle"/>
          </p:nvPr>
        </p:nvSpPr>
        <p:spPr>
          <a:xfrm>
            <a:off x="5294325" y="3320163"/>
            <a:ext cx="2041500" cy="40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6" name="Google Shape;156;p24"/>
          <p:cNvSpPr/>
          <p:nvPr/>
        </p:nvSpPr>
        <p:spPr>
          <a:xfrm rot="5400000">
            <a:off x="439200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CUSTOM_13">
    <p:spTree>
      <p:nvGrpSpPr>
        <p:cNvPr id="157" name="Shape 157"/>
        <p:cNvGrpSpPr/>
        <p:nvPr/>
      </p:nvGrpSpPr>
      <p:grpSpPr>
        <a:xfrm>
          <a:off x="0" y="0"/>
          <a:ext cx="0" cy="0"/>
          <a:chOff x="0" y="0"/>
          <a:chExt cx="0" cy="0"/>
        </a:xfrm>
      </p:grpSpPr>
      <p:sp>
        <p:nvSpPr>
          <p:cNvPr id="158" name="Google Shape;158;p25"/>
          <p:cNvSpPr txBox="1"/>
          <p:nvPr>
            <p:ph idx="1" type="subTitle"/>
          </p:nvPr>
        </p:nvSpPr>
        <p:spPr>
          <a:xfrm>
            <a:off x="905700" y="1083900"/>
            <a:ext cx="6937500" cy="351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a:solidFill>
                  <a:schemeClr val="dk1"/>
                </a:solidFill>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59" name="Google Shape;159;p25"/>
          <p:cNvSpPr/>
          <p:nvPr/>
        </p:nvSpPr>
        <p:spPr>
          <a:xfrm rot="5400000">
            <a:off x="4392000" y="44377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61" name="Shape 161"/>
        <p:cNvGrpSpPr/>
        <p:nvPr/>
      </p:nvGrpSpPr>
      <p:grpSpPr>
        <a:xfrm>
          <a:off x="0" y="0"/>
          <a:ext cx="0" cy="0"/>
          <a:chOff x="0" y="0"/>
          <a:chExt cx="0" cy="0"/>
        </a:xfrm>
      </p:grpSpPr>
      <p:sp>
        <p:nvSpPr>
          <p:cNvPr id="162" name="Google Shape;162;p26"/>
          <p:cNvSpPr txBox="1"/>
          <p:nvPr>
            <p:ph type="ctrTitle"/>
          </p:nvPr>
        </p:nvSpPr>
        <p:spPr>
          <a:xfrm rot="-284">
            <a:off x="720000" y="854469"/>
            <a:ext cx="3636600" cy="832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5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63" name="Google Shape;163;p26"/>
          <p:cNvSpPr txBox="1"/>
          <p:nvPr>
            <p:ph idx="1" type="subTitle"/>
          </p:nvPr>
        </p:nvSpPr>
        <p:spPr>
          <a:xfrm>
            <a:off x="757575" y="1629975"/>
            <a:ext cx="3994200" cy="11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dk1"/>
                </a:solidFill>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64" name="Google Shape;164;p26"/>
          <p:cNvSpPr txBox="1"/>
          <p:nvPr/>
        </p:nvSpPr>
        <p:spPr>
          <a:xfrm>
            <a:off x="720000" y="3542925"/>
            <a:ext cx="4089300" cy="73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dk1"/>
                </a:solidFill>
                <a:latin typeface="Work Sans"/>
                <a:ea typeface="Work Sans"/>
                <a:cs typeface="Work Sans"/>
                <a:sym typeface="Work Sans"/>
              </a:rPr>
              <a:t>CREDITS:</a:t>
            </a:r>
            <a:r>
              <a:rPr lang="en" sz="1200">
                <a:solidFill>
                  <a:schemeClr val="dk1"/>
                </a:solidFill>
                <a:latin typeface="Work Sans"/>
                <a:ea typeface="Work Sans"/>
                <a:cs typeface="Work Sans"/>
                <a:sym typeface="Work Sans"/>
              </a:rPr>
              <a:t> This presentation template was created by </a:t>
            </a:r>
            <a:r>
              <a:rPr b="1" lang="en" sz="12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200">
                <a:solidFill>
                  <a:schemeClr val="dk1"/>
                </a:solidFill>
                <a:latin typeface="Work Sans"/>
                <a:ea typeface="Work Sans"/>
                <a:cs typeface="Work Sans"/>
                <a:sym typeface="Work Sans"/>
              </a:rPr>
              <a:t>, including icons by </a:t>
            </a:r>
            <a:r>
              <a:rPr b="1" lang="en" sz="12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200">
                <a:solidFill>
                  <a:schemeClr val="dk1"/>
                </a:solidFill>
                <a:latin typeface="Work Sans"/>
                <a:ea typeface="Work Sans"/>
                <a:cs typeface="Work Sans"/>
                <a:sym typeface="Work Sans"/>
              </a:rPr>
              <a:t>, and infographics &amp; images by</a:t>
            </a:r>
            <a:r>
              <a:rPr b="1" lang="en" sz="1200">
                <a:solidFill>
                  <a:schemeClr val="dk1"/>
                </a:solidFill>
                <a:latin typeface="Work Sans"/>
                <a:ea typeface="Work Sans"/>
                <a:cs typeface="Work Sans"/>
                <a:sym typeface="Work Sans"/>
              </a:rPr>
              <a:t> </a:t>
            </a:r>
            <a:r>
              <a:rPr b="1" lang="en" sz="12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sz="1200">
              <a:solidFill>
                <a:schemeClr val="dk1"/>
              </a:solidFill>
              <a:latin typeface="Work Sans"/>
              <a:ea typeface="Work Sans"/>
              <a:cs typeface="Work Sans"/>
              <a:sym typeface="Work Sans"/>
            </a:endParaRPr>
          </a:p>
          <a:p>
            <a:pPr indent="0" lvl="0" marL="0" rtl="0" algn="l">
              <a:lnSpc>
                <a:spcPct val="100000"/>
              </a:lnSpc>
              <a:spcBef>
                <a:spcPts val="0"/>
              </a:spcBef>
              <a:spcAft>
                <a:spcPts val="0"/>
              </a:spcAft>
              <a:buNone/>
            </a:pPr>
            <a:r>
              <a:t/>
            </a:r>
            <a:endParaRPr>
              <a:solidFill>
                <a:schemeClr val="dk1"/>
              </a:solidFill>
              <a:latin typeface="Work Sans"/>
              <a:ea typeface="Work Sans"/>
              <a:cs typeface="Work Sans"/>
              <a:sym typeface="Work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1619850"/>
            <a:ext cx="3468300" cy="551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720000" y="2239950"/>
            <a:ext cx="3468300" cy="1017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solidFill>
                  <a:schemeClr val="dk1"/>
                </a:solidFill>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p:nvPr/>
        </p:nvSpPr>
        <p:spPr>
          <a:xfrm rot="5400000">
            <a:off x="1192742"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body"/>
          </p:nvPr>
        </p:nvSpPr>
        <p:spPr>
          <a:xfrm>
            <a:off x="1791600" y="1890925"/>
            <a:ext cx="2428200" cy="577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solidFill>
                  <a:schemeClr val="dk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1791600" y="3460500"/>
            <a:ext cx="2428200" cy="577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solidFill>
                  <a:schemeClr val="dk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type="title"/>
          </p:nvPr>
        </p:nvSpPr>
        <p:spPr>
          <a:xfrm>
            <a:off x="720000" y="540000"/>
            <a:ext cx="3852300" cy="543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3" type="subTitle"/>
          </p:nvPr>
        </p:nvSpPr>
        <p:spPr>
          <a:xfrm>
            <a:off x="1791600" y="1523975"/>
            <a:ext cx="24282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 name="Google Shape;24;p5"/>
          <p:cNvSpPr txBox="1"/>
          <p:nvPr>
            <p:ph idx="4" type="subTitle"/>
          </p:nvPr>
        </p:nvSpPr>
        <p:spPr>
          <a:xfrm>
            <a:off x="1791600" y="3093525"/>
            <a:ext cx="2428200" cy="40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800">
                <a:solidFill>
                  <a:schemeClr val="dk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 name="Google Shape;25;p5"/>
          <p:cNvSpPr/>
          <p:nvPr/>
        </p:nvSpPr>
        <p:spPr>
          <a:xfrm rot="5400000">
            <a:off x="1166475" y="-3564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905700" y="539990"/>
            <a:ext cx="7332600" cy="54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p:nvPr/>
        </p:nvSpPr>
        <p:spPr>
          <a:xfrm rot="5400000">
            <a:off x="439200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5005200" y="1171575"/>
            <a:ext cx="3418800" cy="20991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5005200" y="3140471"/>
            <a:ext cx="3418800" cy="828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600">
                <a:solidFill>
                  <a:schemeClr val="dk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p:nvPr/>
        </p:nvSpPr>
        <p:spPr>
          <a:xfrm rot="5400000">
            <a:off x="5350950" y="4437739"/>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440000" y="2266977"/>
            <a:ext cx="3259200" cy="408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1800"/>
              <a:buNone/>
              <a:defRPr sz="1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8"/>
          <p:cNvSpPr txBox="1"/>
          <p:nvPr>
            <p:ph idx="1" type="subTitle"/>
          </p:nvPr>
        </p:nvSpPr>
        <p:spPr>
          <a:xfrm>
            <a:off x="1444800" y="882475"/>
            <a:ext cx="6254400" cy="1382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idx="1" type="subTitle"/>
          </p:nvPr>
        </p:nvSpPr>
        <p:spPr>
          <a:xfrm>
            <a:off x="4572000" y="1863325"/>
            <a:ext cx="2902500" cy="88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b="1" sz="1800">
                <a:solidFill>
                  <a:schemeClr val="dk2"/>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572000" y="2308325"/>
            <a:ext cx="2996400" cy="11541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solidFill>
                  <a:schemeClr val="dk1"/>
                </a:solidFill>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type="title"/>
          </p:nvPr>
        </p:nvSpPr>
        <p:spPr>
          <a:xfrm>
            <a:off x="4572000" y="540000"/>
            <a:ext cx="3852300" cy="89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9"/>
          <p:cNvSpPr/>
          <p:nvPr/>
        </p:nvSpPr>
        <p:spPr>
          <a:xfrm rot="5400000">
            <a:off x="501335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5546775" y="2981393"/>
            <a:ext cx="2990400" cy="168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26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Work Sans"/>
              <a:buNone/>
              <a:defRPr b="1" sz="2800">
                <a:solidFill>
                  <a:schemeClr val="dk1"/>
                </a:solidFill>
                <a:latin typeface="Work Sans"/>
                <a:ea typeface="Work Sans"/>
                <a:cs typeface="Work Sans"/>
                <a:sym typeface="Work Sans"/>
              </a:defRPr>
            </a:lvl1pPr>
            <a:lvl2pPr lvl="1">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2pPr>
            <a:lvl3pPr lvl="2">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3pPr>
            <a:lvl4pPr lvl="3">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4pPr>
            <a:lvl5pPr lvl="4">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5pPr>
            <a:lvl6pPr lvl="5">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6pPr>
            <a:lvl7pPr lvl="6">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7pPr>
            <a:lvl8pPr lvl="7">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8pPr>
            <a:lvl9pPr lvl="8">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a:lnSpc>
                <a:spcPct val="115000"/>
              </a:lnSpc>
              <a:spcBef>
                <a:spcPts val="1600"/>
              </a:spcBef>
              <a:spcAft>
                <a:spcPts val="1600"/>
              </a:spcAft>
              <a:buClr>
                <a:schemeClr val="dk2"/>
              </a:buClr>
              <a:buSzPts val="1400"/>
              <a:buFont typeface="Work Sans"/>
              <a:buChar char="■"/>
              <a:defRPr>
                <a:solidFill>
                  <a:schemeClr val="dk2"/>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mailto:sabrinalixinni@hotmail.com" TargetMode="External"/><Relationship Id="rId5" Type="http://schemas.openxmlformats.org/officeDocument/2006/relationships/hyperlink" Target="https://sablxn.medium.com/" TargetMode="External"/><Relationship Id="rId6" Type="http://schemas.openxmlformats.org/officeDocument/2006/relationships/hyperlink" Target="http://www.linkedin.com/in/sablx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p:nvPr/>
        </p:nvSpPr>
        <p:spPr>
          <a:xfrm rot="5400000">
            <a:off x="3991800" y="-8700"/>
            <a:ext cx="1148700" cy="9155700"/>
          </a:xfrm>
          <a:prstGeom prst="rect">
            <a:avLst/>
          </a:prstGeom>
          <a:solidFill>
            <a:srgbClr val="FCC10C">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673250" y="4115400"/>
            <a:ext cx="2903700" cy="9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Metis </a:t>
            </a:r>
            <a:endParaRPr sz="1600"/>
          </a:p>
          <a:p>
            <a:pPr indent="0" lvl="0" marL="0" rtl="0" algn="l">
              <a:spcBef>
                <a:spcPts val="0"/>
              </a:spcBef>
              <a:spcAft>
                <a:spcPts val="0"/>
              </a:spcAft>
              <a:buNone/>
            </a:pPr>
            <a:r>
              <a:rPr lang="en" sz="1600"/>
              <a:t>Data Science Bootcamp </a:t>
            </a:r>
            <a:endParaRPr sz="1600"/>
          </a:p>
          <a:p>
            <a:pPr indent="0" lvl="0" marL="0" rtl="0" algn="l">
              <a:spcBef>
                <a:spcPts val="0"/>
              </a:spcBef>
              <a:spcAft>
                <a:spcPts val="0"/>
              </a:spcAft>
              <a:buNone/>
            </a:pPr>
            <a:r>
              <a:rPr lang="en" sz="1600"/>
              <a:t>Project 5</a:t>
            </a:r>
            <a:endParaRPr/>
          </a:p>
        </p:txBody>
      </p:sp>
      <p:sp>
        <p:nvSpPr>
          <p:cNvPr id="171" name="Google Shape;171;p27"/>
          <p:cNvSpPr txBox="1"/>
          <p:nvPr>
            <p:ph type="ctrTitle"/>
          </p:nvPr>
        </p:nvSpPr>
        <p:spPr>
          <a:xfrm rot="-254">
            <a:off x="523675" y="1321099"/>
            <a:ext cx="4068300" cy="171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Identifying</a:t>
            </a:r>
            <a:r>
              <a:rPr lang="en" sz="3200"/>
              <a:t> Factors Leading To</a:t>
            </a:r>
            <a:r>
              <a:rPr lang="en" sz="3200"/>
              <a:t> Drugs Use In Youths</a:t>
            </a:r>
            <a:endParaRPr sz="3200"/>
          </a:p>
        </p:txBody>
      </p:sp>
      <p:sp>
        <p:nvSpPr>
          <p:cNvPr id="172" name="Google Shape;172;p27"/>
          <p:cNvSpPr/>
          <p:nvPr/>
        </p:nvSpPr>
        <p:spPr>
          <a:xfrm>
            <a:off x="0" y="1604813"/>
            <a:ext cx="360000" cy="1313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7"/>
          <p:cNvPicPr preferRelativeResize="0"/>
          <p:nvPr/>
        </p:nvPicPr>
        <p:blipFill>
          <a:blip r:embed="rId3">
            <a:alphaModFix/>
          </a:blip>
          <a:stretch>
            <a:fillRect/>
          </a:stretch>
        </p:blipFill>
        <p:spPr>
          <a:xfrm>
            <a:off x="4764938" y="338992"/>
            <a:ext cx="5026598" cy="3351066"/>
          </a:xfrm>
          <a:prstGeom prst="rect">
            <a:avLst/>
          </a:prstGeom>
          <a:noFill/>
          <a:ln>
            <a:noFill/>
          </a:ln>
        </p:spPr>
      </p:pic>
      <p:sp>
        <p:nvSpPr>
          <p:cNvPr id="174" name="Google Shape;174;p27"/>
          <p:cNvSpPr txBox="1"/>
          <p:nvPr/>
        </p:nvSpPr>
        <p:spPr>
          <a:xfrm>
            <a:off x="6191050" y="4594500"/>
            <a:ext cx="2646300" cy="42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solidFill>
                  <a:schemeClr val="dk1"/>
                </a:solidFill>
                <a:latin typeface="Work Sans"/>
                <a:ea typeface="Work Sans"/>
                <a:cs typeface="Work Sans"/>
                <a:sym typeface="Work Sans"/>
              </a:rPr>
              <a:t>Presented by : Li Xinni</a:t>
            </a:r>
            <a:endParaRPr>
              <a:solidFill>
                <a:schemeClr val="dk1"/>
              </a:solidFill>
              <a:latin typeface="Work Sans"/>
              <a:ea typeface="Work Sans"/>
              <a:cs typeface="Work Sans"/>
              <a:sym typeface="Work Sans"/>
            </a:endParaRPr>
          </a:p>
          <a:p>
            <a:pPr indent="0" lvl="0" marL="0" rtl="0" algn="r">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idx="3" type="subTitle"/>
          </p:nvPr>
        </p:nvSpPr>
        <p:spPr>
          <a:xfrm>
            <a:off x="165885" y="1460669"/>
            <a:ext cx="24213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Model selected</a:t>
            </a:r>
            <a:endParaRPr/>
          </a:p>
        </p:txBody>
      </p:sp>
      <p:sp>
        <p:nvSpPr>
          <p:cNvPr id="344" name="Google Shape;344;p36"/>
          <p:cNvSpPr txBox="1"/>
          <p:nvPr>
            <p:ph idx="5" type="subTitle"/>
          </p:nvPr>
        </p:nvSpPr>
        <p:spPr>
          <a:xfrm>
            <a:off x="364175" y="3602550"/>
            <a:ext cx="18729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Evaluation</a:t>
            </a:r>
            <a:endParaRPr/>
          </a:p>
        </p:txBody>
      </p:sp>
      <p:sp>
        <p:nvSpPr>
          <p:cNvPr id="345" name="Google Shape;345;p36"/>
          <p:cNvSpPr txBox="1"/>
          <p:nvPr>
            <p:ph type="title"/>
          </p:nvPr>
        </p:nvSpPr>
        <p:spPr>
          <a:xfrm>
            <a:off x="515975" y="156825"/>
            <a:ext cx="17211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46" name="Google Shape;346;p36"/>
          <p:cNvSpPr/>
          <p:nvPr/>
        </p:nvSpPr>
        <p:spPr>
          <a:xfrm>
            <a:off x="4197900" y="3853300"/>
            <a:ext cx="748200" cy="52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6"/>
          <p:cNvPicPr preferRelativeResize="0"/>
          <p:nvPr/>
        </p:nvPicPr>
        <p:blipFill>
          <a:blip r:embed="rId3">
            <a:alphaModFix/>
          </a:blip>
          <a:stretch>
            <a:fillRect/>
          </a:stretch>
        </p:blipFill>
        <p:spPr>
          <a:xfrm>
            <a:off x="2732877" y="2733725"/>
            <a:ext cx="2917572" cy="2259300"/>
          </a:xfrm>
          <a:prstGeom prst="rect">
            <a:avLst/>
          </a:prstGeom>
          <a:noFill/>
          <a:ln>
            <a:noFill/>
          </a:ln>
        </p:spPr>
      </p:pic>
      <p:pic>
        <p:nvPicPr>
          <p:cNvPr id="348" name="Google Shape;348;p36"/>
          <p:cNvPicPr preferRelativeResize="0"/>
          <p:nvPr/>
        </p:nvPicPr>
        <p:blipFill>
          <a:blip r:embed="rId4">
            <a:alphaModFix/>
          </a:blip>
          <a:stretch>
            <a:fillRect/>
          </a:stretch>
        </p:blipFill>
        <p:spPr>
          <a:xfrm>
            <a:off x="2176650" y="539228"/>
            <a:ext cx="6690501" cy="1897088"/>
          </a:xfrm>
          <a:prstGeom prst="rect">
            <a:avLst/>
          </a:prstGeom>
          <a:noFill/>
          <a:ln>
            <a:noFill/>
          </a:ln>
        </p:spPr>
      </p:pic>
      <p:sp>
        <p:nvSpPr>
          <p:cNvPr id="349" name="Google Shape;349;p36"/>
          <p:cNvSpPr/>
          <p:nvPr/>
        </p:nvSpPr>
        <p:spPr>
          <a:xfrm>
            <a:off x="4830663" y="1640675"/>
            <a:ext cx="553200" cy="22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4160700" y="2733713"/>
            <a:ext cx="822600" cy="2259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idx="1" type="body"/>
          </p:nvPr>
        </p:nvSpPr>
        <p:spPr>
          <a:xfrm>
            <a:off x="728250" y="1453423"/>
            <a:ext cx="76875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Create a survey using features selected to predict if the student is likely to try weed.</a:t>
            </a:r>
            <a:br>
              <a:rPr lang="en" sz="1400"/>
            </a:br>
            <a:endParaRPr sz="1400"/>
          </a:p>
          <a:p>
            <a:pPr indent="0" lvl="0" marL="0" rtl="0" algn="l">
              <a:spcBef>
                <a:spcPts val="1600"/>
              </a:spcBef>
              <a:spcAft>
                <a:spcPts val="1600"/>
              </a:spcAft>
              <a:buNone/>
            </a:pPr>
            <a:r>
              <a:t/>
            </a:r>
            <a:endParaRPr/>
          </a:p>
        </p:txBody>
      </p:sp>
      <p:sp>
        <p:nvSpPr>
          <p:cNvPr id="356" name="Google Shape;356;p37"/>
          <p:cNvSpPr txBox="1"/>
          <p:nvPr>
            <p:ph type="title"/>
          </p:nvPr>
        </p:nvSpPr>
        <p:spPr>
          <a:xfrm>
            <a:off x="720000" y="523350"/>
            <a:ext cx="38262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Solutions</a:t>
            </a:r>
            <a:endParaRPr/>
          </a:p>
        </p:txBody>
      </p:sp>
      <p:pic>
        <p:nvPicPr>
          <p:cNvPr id="357" name="Google Shape;357;p37"/>
          <p:cNvPicPr preferRelativeResize="0"/>
          <p:nvPr/>
        </p:nvPicPr>
        <p:blipFill>
          <a:blip r:embed="rId3">
            <a:alphaModFix/>
          </a:blip>
          <a:stretch>
            <a:fillRect/>
          </a:stretch>
        </p:blipFill>
        <p:spPr>
          <a:xfrm>
            <a:off x="4642025" y="1983725"/>
            <a:ext cx="3555150" cy="2259350"/>
          </a:xfrm>
          <a:prstGeom prst="rect">
            <a:avLst/>
          </a:prstGeom>
          <a:noFill/>
          <a:ln>
            <a:noFill/>
          </a:ln>
        </p:spPr>
      </p:pic>
      <p:sp>
        <p:nvSpPr>
          <p:cNvPr id="358" name="Google Shape;358;p37"/>
          <p:cNvSpPr txBox="1"/>
          <p:nvPr/>
        </p:nvSpPr>
        <p:spPr>
          <a:xfrm>
            <a:off x="786825" y="2098150"/>
            <a:ext cx="3016200" cy="129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Work Sans"/>
                <a:ea typeface="Work Sans"/>
                <a:cs typeface="Work Sans"/>
                <a:sym typeface="Work Sans"/>
              </a:rPr>
              <a:t>Early intervention </a:t>
            </a:r>
            <a:endParaRPr>
              <a:solidFill>
                <a:schemeClr val="dk1"/>
              </a:solidFill>
              <a:latin typeface="Work Sans"/>
              <a:ea typeface="Work Sans"/>
              <a:cs typeface="Work Sans"/>
              <a:sym typeface="Work Sans"/>
            </a:endParaRPr>
          </a:p>
          <a:p>
            <a:pPr indent="-317500" lvl="0" marL="457200" rtl="0" algn="l">
              <a:lnSpc>
                <a:spcPct val="115000"/>
              </a:lnSpc>
              <a:spcBef>
                <a:spcPts val="1600"/>
              </a:spcBef>
              <a:spcAft>
                <a:spcPts val="0"/>
              </a:spcAft>
              <a:buClr>
                <a:schemeClr val="dk1"/>
              </a:buClr>
              <a:buSzPts val="1400"/>
              <a:buFont typeface="Work Sans"/>
              <a:buChar char="●"/>
            </a:pPr>
            <a:r>
              <a:rPr lang="en" sz="1200">
                <a:solidFill>
                  <a:schemeClr val="dk1"/>
                </a:solidFill>
                <a:latin typeface="Work Sans"/>
                <a:ea typeface="Work Sans"/>
                <a:cs typeface="Work Sans"/>
                <a:sym typeface="Work Sans"/>
              </a:rPr>
              <a:t>Provide support</a:t>
            </a:r>
            <a:endParaRPr sz="1200">
              <a:solidFill>
                <a:schemeClr val="dk1"/>
              </a:solidFill>
              <a:latin typeface="Work Sans"/>
              <a:ea typeface="Work Sans"/>
              <a:cs typeface="Work Sans"/>
              <a:sym typeface="Work Sans"/>
            </a:endParaRPr>
          </a:p>
          <a:p>
            <a:pPr indent="-317500" lvl="0" marL="457200" rtl="0" algn="l">
              <a:lnSpc>
                <a:spcPct val="115000"/>
              </a:lnSpc>
              <a:spcBef>
                <a:spcPts val="0"/>
              </a:spcBef>
              <a:spcAft>
                <a:spcPts val="0"/>
              </a:spcAft>
              <a:buClr>
                <a:schemeClr val="dk1"/>
              </a:buClr>
              <a:buSzPts val="1400"/>
              <a:buFont typeface="Work Sans"/>
              <a:buChar char="●"/>
            </a:pPr>
            <a:r>
              <a:rPr lang="en" sz="1200">
                <a:solidFill>
                  <a:schemeClr val="dk1"/>
                </a:solidFill>
                <a:latin typeface="Work Sans"/>
                <a:ea typeface="Work Sans"/>
                <a:cs typeface="Work Sans"/>
                <a:sym typeface="Work Sans"/>
              </a:rPr>
              <a:t>Drug education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p:nvPr/>
        </p:nvSpPr>
        <p:spPr>
          <a:xfrm rot="5400000">
            <a:off x="-1742550" y="1746900"/>
            <a:ext cx="5134800" cy="1649700"/>
          </a:xfrm>
          <a:prstGeom prst="rect">
            <a:avLst/>
          </a:prstGeom>
          <a:solidFill>
            <a:srgbClr val="FCC10C">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txBox="1"/>
          <p:nvPr>
            <p:ph type="title"/>
          </p:nvPr>
        </p:nvSpPr>
        <p:spPr>
          <a:xfrm>
            <a:off x="1649700" y="593850"/>
            <a:ext cx="6791700" cy="5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&amp; FUTURE WORK</a:t>
            </a:r>
            <a:endParaRPr/>
          </a:p>
        </p:txBody>
      </p:sp>
      <p:sp>
        <p:nvSpPr>
          <p:cNvPr id="365" name="Google Shape;365;p38"/>
          <p:cNvSpPr txBox="1"/>
          <p:nvPr>
            <p:ph idx="1" type="subTitle"/>
          </p:nvPr>
        </p:nvSpPr>
        <p:spPr>
          <a:xfrm>
            <a:off x="1882500" y="1352275"/>
            <a:ext cx="2864100" cy="4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66" name="Google Shape;366;p38"/>
          <p:cNvSpPr txBox="1"/>
          <p:nvPr>
            <p:ph idx="2" type="body"/>
          </p:nvPr>
        </p:nvSpPr>
        <p:spPr>
          <a:xfrm>
            <a:off x="1730075" y="1881788"/>
            <a:ext cx="3647400" cy="1154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Lack of self-care and family care</a:t>
            </a:r>
            <a:br>
              <a:rPr lang="en"/>
            </a:br>
            <a:endParaRPr/>
          </a:p>
          <a:p>
            <a:pPr indent="-317500" lvl="0" marL="457200" rtl="0" algn="l">
              <a:spcBef>
                <a:spcPts val="0"/>
              </a:spcBef>
              <a:spcAft>
                <a:spcPts val="0"/>
              </a:spcAft>
              <a:buSzPts val="1400"/>
              <a:buChar char="●"/>
            </a:pPr>
            <a:r>
              <a:rPr lang="en"/>
              <a:t>Early intervention</a:t>
            </a:r>
            <a:endParaRPr/>
          </a:p>
          <a:p>
            <a:pPr indent="-317500" lvl="1" marL="914400" rtl="0" algn="l">
              <a:spcBef>
                <a:spcPts val="0"/>
              </a:spcBef>
              <a:spcAft>
                <a:spcPts val="0"/>
              </a:spcAft>
              <a:buSzPts val="1400"/>
              <a:buChar char="○"/>
            </a:pPr>
            <a:r>
              <a:rPr lang="en"/>
              <a:t>Provide support</a:t>
            </a:r>
            <a:endParaRPr/>
          </a:p>
          <a:p>
            <a:pPr indent="-317500" lvl="1" marL="914400" rtl="0" algn="l">
              <a:spcBef>
                <a:spcPts val="0"/>
              </a:spcBef>
              <a:spcAft>
                <a:spcPts val="0"/>
              </a:spcAft>
              <a:buSzPts val="1400"/>
              <a:buChar char="○"/>
            </a:pPr>
            <a:r>
              <a:rPr lang="en"/>
              <a:t>Drug education</a:t>
            </a:r>
            <a:endParaRPr/>
          </a:p>
        </p:txBody>
      </p:sp>
      <p:sp>
        <p:nvSpPr>
          <p:cNvPr id="367" name="Google Shape;367;p38"/>
          <p:cNvSpPr txBox="1"/>
          <p:nvPr/>
        </p:nvSpPr>
        <p:spPr>
          <a:xfrm>
            <a:off x="1730075" y="3565400"/>
            <a:ext cx="47928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Better data collection</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
                <a:latin typeface="Work Sans"/>
                <a:ea typeface="Work Sans"/>
                <a:cs typeface="Work Sans"/>
                <a:sym typeface="Work Sans"/>
              </a:rPr>
              <a:t>Schools to use full set of questions</a:t>
            </a:r>
            <a:br>
              <a:rPr lang="en">
                <a:latin typeface="Work Sans"/>
                <a:ea typeface="Work Sans"/>
                <a:cs typeface="Work Sans"/>
                <a:sym typeface="Work Sans"/>
              </a:rPr>
            </a:br>
            <a:endParaRPr>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Predict with other risky behaviours</a:t>
            </a:r>
            <a:endParaRPr>
              <a:latin typeface="Work Sans"/>
              <a:ea typeface="Work Sans"/>
              <a:cs typeface="Work Sans"/>
              <a:sym typeface="Work Sans"/>
            </a:endParaRPr>
          </a:p>
          <a:p>
            <a:pPr indent="0" lvl="0" marL="45720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sp>
        <p:nvSpPr>
          <p:cNvPr id="368" name="Google Shape;368;p38"/>
          <p:cNvSpPr txBox="1"/>
          <p:nvPr>
            <p:ph idx="1" type="subTitle"/>
          </p:nvPr>
        </p:nvSpPr>
        <p:spPr>
          <a:xfrm>
            <a:off x="1882500" y="3134913"/>
            <a:ext cx="2864100" cy="4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pic>
        <p:nvPicPr>
          <p:cNvPr id="369" name="Google Shape;369;p38"/>
          <p:cNvPicPr preferRelativeResize="0"/>
          <p:nvPr/>
        </p:nvPicPr>
        <p:blipFill>
          <a:blip r:embed="rId3">
            <a:alphaModFix/>
          </a:blip>
          <a:stretch>
            <a:fillRect/>
          </a:stretch>
        </p:blipFill>
        <p:spPr>
          <a:xfrm>
            <a:off x="5791975" y="1352275"/>
            <a:ext cx="3011090" cy="221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idx="1" type="subTitle"/>
          </p:nvPr>
        </p:nvSpPr>
        <p:spPr>
          <a:xfrm>
            <a:off x="316975" y="959400"/>
            <a:ext cx="8205000" cy="2674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000">
                <a:solidFill>
                  <a:srgbClr val="474747"/>
                </a:solidFill>
                <a:highlight>
                  <a:srgbClr val="FFFFFF"/>
                </a:highlight>
                <a:latin typeface="Arial"/>
                <a:ea typeface="Arial"/>
                <a:cs typeface="Arial"/>
                <a:sym typeface="Arial"/>
              </a:rPr>
              <a:t>NIDA. "Is marijuana a gateway drug?." </a:t>
            </a:r>
            <a:r>
              <a:rPr i="1" lang="en" sz="1000">
                <a:solidFill>
                  <a:srgbClr val="474747"/>
                </a:solidFill>
                <a:highlight>
                  <a:srgbClr val="FFFFFF"/>
                </a:highlight>
                <a:latin typeface="Arial"/>
                <a:ea typeface="Arial"/>
                <a:cs typeface="Arial"/>
                <a:sym typeface="Arial"/>
              </a:rPr>
              <a:t>National Institute on Drug Abuse</a:t>
            </a:r>
            <a:r>
              <a:rPr lang="en" sz="1000">
                <a:solidFill>
                  <a:srgbClr val="474747"/>
                </a:solidFill>
                <a:highlight>
                  <a:srgbClr val="FFFFFF"/>
                </a:highlight>
                <a:latin typeface="Arial"/>
                <a:ea typeface="Arial"/>
                <a:cs typeface="Arial"/>
                <a:sym typeface="Arial"/>
              </a:rPr>
              <a:t>, 8 Apr. 2020, https://www.drugabuse.gov/publications/research-reports/marijuana/marijuana-gateway-drug </a:t>
            </a:r>
            <a:endParaRPr sz="1000">
              <a:solidFill>
                <a:srgbClr val="474747"/>
              </a:solidFill>
              <a:highlight>
                <a:srgbClr val="FFFFFF"/>
              </a:highlight>
              <a:latin typeface="Arial"/>
              <a:ea typeface="Arial"/>
              <a:cs typeface="Arial"/>
              <a:sym typeface="Arial"/>
            </a:endParaRPr>
          </a:p>
          <a:p>
            <a:pPr indent="457200" lvl="0" marL="0" rtl="0" algn="l">
              <a:spcBef>
                <a:spcPts val="0"/>
              </a:spcBef>
              <a:spcAft>
                <a:spcPts val="0"/>
              </a:spcAft>
              <a:buNone/>
            </a:pPr>
            <a:r>
              <a:rPr lang="en" sz="1000">
                <a:solidFill>
                  <a:srgbClr val="474747"/>
                </a:solidFill>
                <a:highlight>
                  <a:srgbClr val="FFFFFF"/>
                </a:highlight>
                <a:latin typeface="Arial"/>
                <a:ea typeface="Arial"/>
                <a:cs typeface="Arial"/>
                <a:sym typeface="Arial"/>
              </a:rPr>
              <a:t>Accessed 16 Nov. 2020.</a:t>
            </a:r>
            <a:endParaRPr sz="1000">
              <a:solidFill>
                <a:srgbClr val="474747"/>
              </a:solidFill>
              <a:highlight>
                <a:srgbClr val="FFFFFF"/>
              </a:highlight>
              <a:latin typeface="Arial"/>
              <a:ea typeface="Arial"/>
              <a:cs typeface="Arial"/>
              <a:sym typeface="Arial"/>
            </a:endParaRPr>
          </a:p>
          <a:p>
            <a:pPr indent="-330200" lvl="0" marL="457200" rtl="0" algn="l">
              <a:spcBef>
                <a:spcPts val="0"/>
              </a:spcBef>
              <a:spcAft>
                <a:spcPts val="0"/>
              </a:spcAft>
              <a:buClr>
                <a:schemeClr val="dk2"/>
              </a:buClr>
              <a:buSzPts val="1600"/>
              <a:buChar char="●"/>
            </a:pPr>
            <a:r>
              <a:rPr lang="en" sz="1000">
                <a:solidFill>
                  <a:srgbClr val="474747"/>
                </a:solidFill>
                <a:highlight>
                  <a:srgbClr val="FFFFFF"/>
                </a:highlight>
                <a:latin typeface="Arial"/>
                <a:ea typeface="Arial"/>
                <a:cs typeface="Arial"/>
                <a:sym typeface="Arial"/>
              </a:rPr>
              <a:t>NIDA. "How does marijuana use affect school, work, and social life?." </a:t>
            </a:r>
            <a:r>
              <a:rPr i="1" lang="en" sz="1000">
                <a:solidFill>
                  <a:srgbClr val="474747"/>
                </a:solidFill>
                <a:highlight>
                  <a:srgbClr val="FFFFFF"/>
                </a:highlight>
                <a:latin typeface="Arial"/>
                <a:ea typeface="Arial"/>
                <a:cs typeface="Arial"/>
                <a:sym typeface="Arial"/>
              </a:rPr>
              <a:t>National Institute on Drug Abuse</a:t>
            </a:r>
            <a:r>
              <a:rPr lang="en" sz="1000">
                <a:solidFill>
                  <a:srgbClr val="474747"/>
                </a:solidFill>
                <a:highlight>
                  <a:srgbClr val="FFFFFF"/>
                </a:highlight>
                <a:latin typeface="Arial"/>
                <a:ea typeface="Arial"/>
                <a:cs typeface="Arial"/>
                <a:sym typeface="Arial"/>
              </a:rPr>
              <a:t>, 11 Jun. 2020, https://www.drugabuse.gov/publications/research-reports/marijuana/how-does-marijuana-use-affect-school-work-social-life Accessed 16 Nov. 2020.</a:t>
            </a:r>
            <a:endParaRPr sz="1600"/>
          </a:p>
          <a:p>
            <a:pPr indent="0" lvl="0" marL="457200" rtl="0" algn="ctr">
              <a:spcBef>
                <a:spcPts val="0"/>
              </a:spcBef>
              <a:spcAft>
                <a:spcPts val="1600"/>
              </a:spcAft>
              <a:buNone/>
            </a:pPr>
            <a:r>
              <a:t/>
            </a:r>
            <a:endParaRPr sz="1600"/>
          </a:p>
        </p:txBody>
      </p:sp>
      <p:sp>
        <p:nvSpPr>
          <p:cNvPr id="375" name="Google Shape;375;p39"/>
          <p:cNvSpPr txBox="1"/>
          <p:nvPr>
            <p:ph type="title"/>
          </p:nvPr>
        </p:nvSpPr>
        <p:spPr>
          <a:xfrm>
            <a:off x="905700" y="540000"/>
            <a:ext cx="28116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0"/>
          <p:cNvPicPr preferRelativeResize="0"/>
          <p:nvPr/>
        </p:nvPicPr>
        <p:blipFill rotWithShape="1">
          <a:blip r:embed="rId3">
            <a:alphaModFix/>
          </a:blip>
          <a:srcRect b="0" l="34531" r="14136" t="2959"/>
          <a:stretch/>
        </p:blipFill>
        <p:spPr>
          <a:xfrm>
            <a:off x="5066400" y="0"/>
            <a:ext cx="4077601" cy="5143500"/>
          </a:xfrm>
          <a:prstGeom prst="rect">
            <a:avLst/>
          </a:prstGeom>
          <a:noFill/>
          <a:ln>
            <a:noFill/>
          </a:ln>
        </p:spPr>
      </p:pic>
      <p:sp>
        <p:nvSpPr>
          <p:cNvPr id="381" name="Google Shape;381;p40"/>
          <p:cNvSpPr/>
          <p:nvPr/>
        </p:nvSpPr>
        <p:spPr>
          <a:xfrm>
            <a:off x="5066400" y="0"/>
            <a:ext cx="1857300" cy="5143500"/>
          </a:xfrm>
          <a:prstGeom prst="rect">
            <a:avLst/>
          </a:prstGeom>
          <a:solidFill>
            <a:srgbClr val="FCC10C">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txBox="1"/>
          <p:nvPr>
            <p:ph type="ctrTitle"/>
          </p:nvPr>
        </p:nvSpPr>
        <p:spPr>
          <a:xfrm rot="-258">
            <a:off x="720000" y="854477"/>
            <a:ext cx="3994200" cy="8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THANK YOU!</a:t>
            </a:r>
            <a:endParaRPr sz="5300"/>
          </a:p>
        </p:txBody>
      </p:sp>
      <p:sp>
        <p:nvSpPr>
          <p:cNvPr id="383" name="Google Shape;383;p40"/>
          <p:cNvSpPr txBox="1"/>
          <p:nvPr>
            <p:ph idx="1" type="subTitle"/>
          </p:nvPr>
        </p:nvSpPr>
        <p:spPr>
          <a:xfrm>
            <a:off x="678300" y="1650950"/>
            <a:ext cx="4077600" cy="18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sz="1400"/>
              <a:t>Connect via</a:t>
            </a:r>
            <a:endParaRPr sz="1400"/>
          </a:p>
          <a:p>
            <a:pPr indent="0" lvl="0" marL="0" rtl="0" algn="l">
              <a:spcBef>
                <a:spcPts val="0"/>
              </a:spcBef>
              <a:spcAft>
                <a:spcPts val="0"/>
              </a:spcAft>
              <a:buNone/>
            </a:pPr>
            <a:r>
              <a:rPr lang="en" sz="1400" u="sng">
                <a:solidFill>
                  <a:schemeClr val="hlink"/>
                </a:solidFill>
                <a:hlinkClick r:id="rId4"/>
              </a:rPr>
              <a:t>sabrinalixinni@hotmail.com</a:t>
            </a:r>
            <a:endParaRPr sz="1400"/>
          </a:p>
          <a:p>
            <a:pPr indent="0" lvl="0" marL="0" rtl="0" algn="l">
              <a:spcBef>
                <a:spcPts val="0"/>
              </a:spcBef>
              <a:spcAft>
                <a:spcPts val="0"/>
              </a:spcAft>
              <a:buNone/>
            </a:pPr>
            <a:r>
              <a:rPr lang="en" sz="1400" u="sng">
                <a:solidFill>
                  <a:schemeClr val="hlink"/>
                </a:solidFill>
                <a:hlinkClick r:id="rId5"/>
              </a:rPr>
              <a:t>https://sablxn.medium.com/</a:t>
            </a:r>
            <a:endParaRPr sz="1400"/>
          </a:p>
          <a:p>
            <a:pPr indent="0" lvl="0" marL="0" rtl="0" algn="l">
              <a:spcBef>
                <a:spcPts val="0"/>
              </a:spcBef>
              <a:spcAft>
                <a:spcPts val="0"/>
              </a:spcAft>
              <a:buNone/>
            </a:pPr>
            <a:r>
              <a:rPr lang="en" sz="1400" u="sng">
                <a:solidFill>
                  <a:schemeClr val="hlink"/>
                </a:solidFill>
                <a:highlight>
                  <a:srgbClr val="FFFFFF"/>
                </a:highlight>
                <a:latin typeface="Roboto"/>
                <a:ea typeface="Roboto"/>
                <a:cs typeface="Roboto"/>
                <a:sym typeface="Roboto"/>
                <a:hlinkClick r:id="rId6"/>
              </a:rPr>
              <a:t>www.linkedin.com/in/sablxn</a:t>
            </a:r>
            <a:endParaRPr sz="1400">
              <a:highlight>
                <a:srgbClr val="FFFFFF"/>
              </a:highlight>
              <a:latin typeface="Roboto"/>
              <a:ea typeface="Roboto"/>
              <a:cs typeface="Roboto"/>
              <a:sym typeface="Roboto"/>
            </a:endParaRPr>
          </a:p>
          <a:p>
            <a:pPr indent="0" lvl="0" marL="0" rtl="0" algn="l">
              <a:spcBef>
                <a:spcPts val="0"/>
              </a:spcBef>
              <a:spcAft>
                <a:spcPts val="0"/>
              </a:spcAft>
              <a:buNone/>
            </a:pPr>
            <a:r>
              <a:rPr lang="en" sz="1400">
                <a:highlight>
                  <a:srgbClr val="FFFFFF"/>
                </a:highlight>
                <a:latin typeface="Roboto"/>
                <a:ea typeface="Roboto"/>
                <a:cs typeface="Roboto"/>
                <a:sym typeface="Roboto"/>
              </a:rPr>
              <a:t>https://github.com/sablxn</a:t>
            </a:r>
            <a:endParaRPr sz="1400">
              <a:highlight>
                <a:srgbClr val="FFFFFF"/>
              </a:highlight>
              <a:latin typeface="Roboto"/>
              <a:ea typeface="Roboto"/>
              <a:cs typeface="Roboto"/>
              <a:sym typeface="Roboto"/>
            </a:endParaRPr>
          </a:p>
          <a:p>
            <a:pPr indent="0" lvl="0" marL="0" rtl="0" algn="l">
              <a:spcBef>
                <a:spcPts val="0"/>
              </a:spcBef>
              <a:spcAft>
                <a:spcPts val="0"/>
              </a:spcAft>
              <a:buNone/>
            </a:pPr>
            <a:r>
              <a:t/>
            </a:r>
            <a:endParaRPr sz="11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84" name="Google Shape;384;p40"/>
          <p:cNvSpPr/>
          <p:nvPr/>
        </p:nvSpPr>
        <p:spPr>
          <a:xfrm>
            <a:off x="2409412" y="239161"/>
            <a:ext cx="470700" cy="46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3247113" y="239161"/>
            <a:ext cx="470700" cy="46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4084793" y="239161"/>
            <a:ext cx="470700" cy="46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3357349" y="345905"/>
            <a:ext cx="250228" cy="250276"/>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2519690" y="345905"/>
            <a:ext cx="250241" cy="250276"/>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4194722" y="368703"/>
            <a:ext cx="251024" cy="204736"/>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txBox="1"/>
          <p:nvPr/>
        </p:nvSpPr>
        <p:spPr>
          <a:xfrm>
            <a:off x="720000" y="4329350"/>
            <a:ext cx="3524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Work Sans"/>
                <a:ea typeface="Work Sans"/>
                <a:cs typeface="Work Sans"/>
                <a:sym typeface="Work Sans"/>
              </a:rPr>
              <a:t>Please keep this slide for attribution</a:t>
            </a:r>
            <a:endParaRPr sz="1200">
              <a:latin typeface="Work Sans"/>
              <a:ea typeface="Work Sans"/>
              <a:cs typeface="Work Sans"/>
              <a:sym typeface="Work Sans"/>
            </a:endParaRPr>
          </a:p>
        </p:txBody>
      </p:sp>
      <p:sp>
        <p:nvSpPr>
          <p:cNvPr id="391" name="Google Shape;391;p40"/>
          <p:cNvSpPr/>
          <p:nvPr/>
        </p:nvSpPr>
        <p:spPr>
          <a:xfrm rot="5400000">
            <a:off x="1192742"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p:nvPr/>
        </p:nvSpPr>
        <p:spPr>
          <a:xfrm>
            <a:off x="141142" y="1646400"/>
            <a:ext cx="519900" cy="5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type="title"/>
          </p:nvPr>
        </p:nvSpPr>
        <p:spPr>
          <a:xfrm>
            <a:off x="419375" y="438700"/>
            <a:ext cx="28467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r>
              <a:rPr lang="en"/>
              <a:t> </a:t>
            </a:r>
            <a:endParaRPr/>
          </a:p>
        </p:txBody>
      </p:sp>
      <p:sp>
        <p:nvSpPr>
          <p:cNvPr id="181" name="Google Shape;181;p28"/>
          <p:cNvSpPr/>
          <p:nvPr/>
        </p:nvSpPr>
        <p:spPr>
          <a:xfrm>
            <a:off x="141142" y="2583246"/>
            <a:ext cx="519900" cy="5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idx="2" type="title"/>
          </p:nvPr>
        </p:nvSpPr>
        <p:spPr>
          <a:xfrm>
            <a:off x="79175" y="1748700"/>
            <a:ext cx="6111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Work Sans"/>
                <a:ea typeface="Work Sans"/>
                <a:cs typeface="Work Sans"/>
                <a:sym typeface="Work Sans"/>
              </a:rPr>
              <a:t>0</a:t>
            </a:r>
            <a:r>
              <a:rPr lang="en"/>
              <a:t>1</a:t>
            </a:r>
            <a:endParaRPr>
              <a:latin typeface="Work Sans"/>
              <a:ea typeface="Work Sans"/>
              <a:cs typeface="Work Sans"/>
              <a:sym typeface="Work Sans"/>
            </a:endParaRPr>
          </a:p>
        </p:txBody>
      </p:sp>
      <p:sp>
        <p:nvSpPr>
          <p:cNvPr id="183" name="Google Shape;183;p28"/>
          <p:cNvSpPr txBox="1"/>
          <p:nvPr>
            <p:ph idx="1" type="subTitle"/>
          </p:nvPr>
        </p:nvSpPr>
        <p:spPr>
          <a:xfrm>
            <a:off x="695375" y="1170713"/>
            <a:ext cx="30570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DATA COLLECTION </a:t>
            </a:r>
            <a:br>
              <a:rPr lang="en" sz="1600"/>
            </a:br>
            <a:r>
              <a:rPr lang="en" sz="1600"/>
              <a:t>AND TARGET</a:t>
            </a:r>
            <a:endParaRPr sz="1600"/>
          </a:p>
        </p:txBody>
      </p:sp>
      <p:sp>
        <p:nvSpPr>
          <p:cNvPr id="184" name="Google Shape;184;p28"/>
          <p:cNvSpPr txBox="1"/>
          <p:nvPr>
            <p:ph idx="3" type="subTitle"/>
          </p:nvPr>
        </p:nvSpPr>
        <p:spPr>
          <a:xfrm>
            <a:off x="695375" y="1708725"/>
            <a:ext cx="2570700" cy="543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100"/>
              <a:buFont typeface="Arial"/>
              <a:buNone/>
            </a:pPr>
            <a:r>
              <a:rPr lang="en"/>
              <a:t>Data source and exp</a:t>
            </a:r>
            <a:r>
              <a:rPr lang="en"/>
              <a:t>loration , Finding</a:t>
            </a:r>
            <a:r>
              <a:rPr lang="en" sz="1000">
                <a:solidFill>
                  <a:srgbClr val="432918"/>
                </a:solidFill>
                <a:latin typeface="Maitree Medium"/>
                <a:ea typeface="Maitree Medium"/>
                <a:cs typeface="Maitree Medium"/>
                <a:sym typeface="Maitree Medium"/>
              </a:rPr>
              <a:t> </a:t>
            </a:r>
            <a:r>
              <a:rPr lang="en"/>
              <a:t>Target</a:t>
            </a:r>
            <a:endParaRPr/>
          </a:p>
        </p:txBody>
      </p:sp>
      <p:sp>
        <p:nvSpPr>
          <p:cNvPr id="185" name="Google Shape;185;p28"/>
          <p:cNvSpPr txBox="1"/>
          <p:nvPr>
            <p:ph idx="4" type="title"/>
          </p:nvPr>
        </p:nvSpPr>
        <p:spPr>
          <a:xfrm>
            <a:off x="96575" y="2639508"/>
            <a:ext cx="576300" cy="4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6" name="Google Shape;186;p28"/>
          <p:cNvSpPr txBox="1"/>
          <p:nvPr>
            <p:ph idx="5" type="subTitle"/>
          </p:nvPr>
        </p:nvSpPr>
        <p:spPr>
          <a:xfrm>
            <a:off x="695388" y="2353800"/>
            <a:ext cx="25707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DATA PREPROCESSING</a:t>
            </a:r>
            <a:endParaRPr sz="1400"/>
          </a:p>
        </p:txBody>
      </p:sp>
      <p:sp>
        <p:nvSpPr>
          <p:cNvPr id="187" name="Google Shape;187;p28"/>
          <p:cNvSpPr/>
          <p:nvPr/>
        </p:nvSpPr>
        <p:spPr>
          <a:xfrm>
            <a:off x="141142" y="3502329"/>
            <a:ext cx="519900" cy="5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ph idx="6" type="subTitle"/>
          </p:nvPr>
        </p:nvSpPr>
        <p:spPr>
          <a:xfrm>
            <a:off x="695375" y="2637300"/>
            <a:ext cx="25707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Handling of Missing data</a:t>
            </a:r>
            <a:endParaRPr/>
          </a:p>
          <a:p>
            <a:pPr indent="0" lvl="0" marL="0" rtl="0" algn="l">
              <a:spcBef>
                <a:spcPts val="1600"/>
              </a:spcBef>
              <a:spcAft>
                <a:spcPts val="1600"/>
              </a:spcAft>
              <a:buClr>
                <a:schemeClr val="dk1"/>
              </a:buClr>
              <a:buSzPts val="1100"/>
              <a:buFont typeface="Arial"/>
              <a:buNone/>
            </a:pPr>
            <a:r>
              <a:t/>
            </a:r>
            <a:endParaRPr/>
          </a:p>
        </p:txBody>
      </p:sp>
      <p:sp>
        <p:nvSpPr>
          <p:cNvPr id="189" name="Google Shape;189;p28"/>
          <p:cNvSpPr txBox="1"/>
          <p:nvPr>
            <p:ph idx="7" type="title"/>
          </p:nvPr>
        </p:nvSpPr>
        <p:spPr>
          <a:xfrm>
            <a:off x="96575" y="3556300"/>
            <a:ext cx="576300" cy="4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0" name="Google Shape;190;p28"/>
          <p:cNvSpPr txBox="1"/>
          <p:nvPr>
            <p:ph idx="8" type="subTitle"/>
          </p:nvPr>
        </p:nvSpPr>
        <p:spPr>
          <a:xfrm>
            <a:off x="695387" y="3272798"/>
            <a:ext cx="29361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METHODOLOGY</a:t>
            </a:r>
            <a:endParaRPr/>
          </a:p>
        </p:txBody>
      </p:sp>
      <p:sp>
        <p:nvSpPr>
          <p:cNvPr id="191" name="Google Shape;191;p28"/>
          <p:cNvSpPr/>
          <p:nvPr/>
        </p:nvSpPr>
        <p:spPr>
          <a:xfrm>
            <a:off x="3468043" y="1646275"/>
            <a:ext cx="519900" cy="5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3468043" y="2583121"/>
            <a:ext cx="519900" cy="5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3468043" y="3502204"/>
            <a:ext cx="519900" cy="5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ph idx="9" type="subTitle"/>
          </p:nvPr>
        </p:nvSpPr>
        <p:spPr>
          <a:xfrm>
            <a:off x="695400" y="3648150"/>
            <a:ext cx="2570700" cy="5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Feature selections and modeling</a:t>
            </a:r>
            <a:endParaRPr/>
          </a:p>
        </p:txBody>
      </p:sp>
      <p:sp>
        <p:nvSpPr>
          <p:cNvPr id="195" name="Google Shape;195;p28"/>
          <p:cNvSpPr txBox="1"/>
          <p:nvPr>
            <p:ph idx="13" type="title"/>
          </p:nvPr>
        </p:nvSpPr>
        <p:spPr>
          <a:xfrm>
            <a:off x="3416812" y="1750531"/>
            <a:ext cx="6111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96" name="Google Shape;196;p28"/>
          <p:cNvSpPr txBox="1"/>
          <p:nvPr>
            <p:ph idx="14" type="subTitle"/>
          </p:nvPr>
        </p:nvSpPr>
        <p:spPr>
          <a:xfrm>
            <a:off x="4050625" y="1344175"/>
            <a:ext cx="16422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EVALUATION</a:t>
            </a:r>
            <a:endParaRPr/>
          </a:p>
        </p:txBody>
      </p:sp>
      <p:sp>
        <p:nvSpPr>
          <p:cNvPr id="197" name="Google Shape;197;p28"/>
          <p:cNvSpPr txBox="1"/>
          <p:nvPr>
            <p:ph idx="15" type="subTitle"/>
          </p:nvPr>
        </p:nvSpPr>
        <p:spPr>
          <a:xfrm>
            <a:off x="4050600" y="1710551"/>
            <a:ext cx="25707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Selected features , model &amp; Evaluation</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98" name="Google Shape;198;p28"/>
          <p:cNvSpPr txBox="1"/>
          <p:nvPr>
            <p:ph idx="16" type="title"/>
          </p:nvPr>
        </p:nvSpPr>
        <p:spPr>
          <a:xfrm>
            <a:off x="3434212" y="2641340"/>
            <a:ext cx="576300" cy="4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99" name="Google Shape;199;p28"/>
          <p:cNvSpPr txBox="1"/>
          <p:nvPr>
            <p:ph idx="17" type="subTitle"/>
          </p:nvPr>
        </p:nvSpPr>
        <p:spPr>
          <a:xfrm>
            <a:off x="4050613" y="2355631"/>
            <a:ext cx="25707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SOLUTIONS</a:t>
            </a:r>
            <a:endParaRPr/>
          </a:p>
        </p:txBody>
      </p:sp>
      <p:sp>
        <p:nvSpPr>
          <p:cNvPr id="200" name="Google Shape;200;p28"/>
          <p:cNvSpPr txBox="1"/>
          <p:nvPr>
            <p:ph idx="18" type="subTitle"/>
          </p:nvPr>
        </p:nvSpPr>
        <p:spPr>
          <a:xfrm>
            <a:off x="4050600" y="2639126"/>
            <a:ext cx="25707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our findings can be applied in school?</a:t>
            </a:r>
            <a:endParaRPr/>
          </a:p>
          <a:p>
            <a:pPr indent="0" lvl="0" marL="0" rtl="0" algn="l">
              <a:spcBef>
                <a:spcPts val="1600"/>
              </a:spcBef>
              <a:spcAft>
                <a:spcPts val="1600"/>
              </a:spcAft>
              <a:buNone/>
            </a:pPr>
            <a:r>
              <a:t/>
            </a:r>
            <a:endParaRPr/>
          </a:p>
        </p:txBody>
      </p:sp>
      <p:sp>
        <p:nvSpPr>
          <p:cNvPr id="201" name="Google Shape;201;p28"/>
          <p:cNvSpPr txBox="1"/>
          <p:nvPr>
            <p:ph idx="19" type="title"/>
          </p:nvPr>
        </p:nvSpPr>
        <p:spPr>
          <a:xfrm>
            <a:off x="3399112" y="3558131"/>
            <a:ext cx="646500" cy="4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02" name="Google Shape;202;p28"/>
          <p:cNvSpPr txBox="1"/>
          <p:nvPr>
            <p:ph idx="20" type="subTitle"/>
          </p:nvPr>
        </p:nvSpPr>
        <p:spPr>
          <a:xfrm>
            <a:off x="4050617" y="3610024"/>
            <a:ext cx="25707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CONCLUSIONS</a:t>
            </a:r>
            <a:endParaRPr/>
          </a:p>
        </p:txBody>
      </p:sp>
      <p:sp>
        <p:nvSpPr>
          <p:cNvPr id="203" name="Google Shape;203;p28"/>
          <p:cNvSpPr/>
          <p:nvPr/>
        </p:nvSpPr>
        <p:spPr>
          <a:xfrm rot="5400000">
            <a:off x="4392000" y="-345761"/>
            <a:ext cx="360000" cy="10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rot="5400000">
            <a:off x="5359500" y="1338900"/>
            <a:ext cx="5134800" cy="2434200"/>
          </a:xfrm>
          <a:prstGeom prst="rect">
            <a:avLst/>
          </a:prstGeom>
          <a:solidFill>
            <a:srgbClr val="FCC10C">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8"/>
          <p:cNvPicPr preferRelativeResize="0"/>
          <p:nvPr/>
        </p:nvPicPr>
        <p:blipFill>
          <a:blip r:embed="rId3">
            <a:alphaModFix/>
          </a:blip>
          <a:stretch>
            <a:fillRect/>
          </a:stretch>
        </p:blipFill>
        <p:spPr>
          <a:xfrm>
            <a:off x="6767225" y="438712"/>
            <a:ext cx="2319338" cy="700088"/>
          </a:xfrm>
          <a:prstGeom prst="rect">
            <a:avLst/>
          </a:prstGeom>
          <a:noFill/>
          <a:ln>
            <a:noFill/>
          </a:ln>
        </p:spPr>
      </p:pic>
      <p:pic>
        <p:nvPicPr>
          <p:cNvPr id="206" name="Google Shape;206;p28"/>
          <p:cNvPicPr preferRelativeResize="0"/>
          <p:nvPr/>
        </p:nvPicPr>
        <p:blipFill>
          <a:blip r:embed="rId4">
            <a:alphaModFix/>
          </a:blip>
          <a:stretch>
            <a:fillRect/>
          </a:stretch>
        </p:blipFill>
        <p:spPr>
          <a:xfrm>
            <a:off x="6918913" y="1261800"/>
            <a:ext cx="2015973" cy="1092000"/>
          </a:xfrm>
          <a:prstGeom prst="rect">
            <a:avLst/>
          </a:prstGeom>
          <a:noFill/>
          <a:ln>
            <a:noFill/>
          </a:ln>
        </p:spPr>
      </p:pic>
      <p:pic>
        <p:nvPicPr>
          <p:cNvPr id="207" name="Google Shape;207;p28"/>
          <p:cNvPicPr preferRelativeResize="0"/>
          <p:nvPr/>
        </p:nvPicPr>
        <p:blipFill>
          <a:blip r:embed="rId5">
            <a:alphaModFix/>
          </a:blip>
          <a:stretch>
            <a:fillRect/>
          </a:stretch>
        </p:blipFill>
        <p:spPr>
          <a:xfrm>
            <a:off x="6783650" y="2641350"/>
            <a:ext cx="2219326" cy="914400"/>
          </a:xfrm>
          <a:prstGeom prst="rect">
            <a:avLst/>
          </a:prstGeom>
          <a:noFill/>
          <a:ln>
            <a:noFill/>
          </a:ln>
        </p:spPr>
      </p:pic>
      <p:sp>
        <p:nvSpPr>
          <p:cNvPr id="208" name="Google Shape;208;p28"/>
          <p:cNvSpPr txBox="1"/>
          <p:nvPr/>
        </p:nvSpPr>
        <p:spPr>
          <a:xfrm>
            <a:off x="6932125" y="3843300"/>
            <a:ext cx="2319300" cy="10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2"/>
                </a:solidFill>
                <a:latin typeface="Archivo Black"/>
                <a:ea typeface="Archivo Black"/>
                <a:cs typeface="Archivo Black"/>
                <a:sym typeface="Archivo Black"/>
              </a:rPr>
              <a:t>             Seaborn </a:t>
            </a:r>
            <a:endParaRPr sz="1500">
              <a:solidFill>
                <a:schemeClr val="accent2"/>
              </a:solidFill>
              <a:latin typeface="Archivo Black"/>
              <a:ea typeface="Archivo Black"/>
              <a:cs typeface="Archivo Black"/>
              <a:sym typeface="Archivo Black"/>
            </a:endParaRPr>
          </a:p>
          <a:p>
            <a:pPr indent="0" lvl="0" marL="0" rtl="0" algn="l">
              <a:spcBef>
                <a:spcPts val="0"/>
              </a:spcBef>
              <a:spcAft>
                <a:spcPts val="0"/>
              </a:spcAft>
              <a:buNone/>
            </a:pPr>
            <a:r>
              <a:rPr lang="en" sz="1500">
                <a:solidFill>
                  <a:schemeClr val="accent2"/>
                </a:solidFill>
                <a:latin typeface="Archivo Black"/>
                <a:ea typeface="Archivo Black"/>
                <a:cs typeface="Archivo Black"/>
                <a:sym typeface="Archivo Black"/>
              </a:rPr>
              <a:t>                               Matplotlib </a:t>
            </a:r>
            <a:endParaRPr sz="1500">
              <a:solidFill>
                <a:schemeClr val="accent2"/>
              </a:solidFill>
              <a:latin typeface="Archivo Black"/>
              <a:ea typeface="Archivo Black"/>
              <a:cs typeface="Archivo Black"/>
              <a:sym typeface="Archivo Black"/>
            </a:endParaRPr>
          </a:p>
          <a:p>
            <a:pPr indent="0" lvl="0" marL="0" rtl="0" algn="l">
              <a:spcBef>
                <a:spcPts val="0"/>
              </a:spcBef>
              <a:spcAft>
                <a:spcPts val="0"/>
              </a:spcAft>
              <a:buNone/>
            </a:pPr>
            <a:r>
              <a:rPr lang="en" sz="1500">
                <a:solidFill>
                  <a:srgbClr val="1C4587"/>
                </a:solidFill>
                <a:latin typeface="Archivo Black"/>
                <a:ea typeface="Archivo Black"/>
                <a:cs typeface="Archivo Black"/>
                <a:sym typeface="Archivo Black"/>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a:blip r:embed="rId3">
            <a:alphaModFix/>
          </a:blip>
          <a:stretch>
            <a:fillRect/>
          </a:stretch>
        </p:blipFill>
        <p:spPr>
          <a:xfrm>
            <a:off x="0" y="0"/>
            <a:ext cx="5143501" cy="5143501"/>
          </a:xfrm>
          <a:prstGeom prst="rect">
            <a:avLst/>
          </a:prstGeom>
          <a:noFill/>
          <a:ln>
            <a:noFill/>
          </a:ln>
        </p:spPr>
      </p:pic>
      <p:sp>
        <p:nvSpPr>
          <p:cNvPr id="214" name="Google Shape;214;p29"/>
          <p:cNvSpPr txBox="1"/>
          <p:nvPr>
            <p:ph idx="1" type="subTitle"/>
          </p:nvPr>
        </p:nvSpPr>
        <p:spPr>
          <a:xfrm>
            <a:off x="5221050" y="173175"/>
            <a:ext cx="3721500" cy="4824600"/>
          </a:xfrm>
          <a:prstGeom prst="rect">
            <a:avLst/>
          </a:prstGeom>
        </p:spPr>
        <p:txBody>
          <a:bodyPr anchorCtr="0" anchor="t" bIns="91425" lIns="91425" spcFirstLastPara="1" rIns="91425" wrap="square" tIns="91425">
            <a:noAutofit/>
          </a:bodyPr>
          <a:lstStyle/>
          <a:p>
            <a:pPr indent="0" lvl="0" marL="0" rtl="0" algn="l">
              <a:lnSpc>
                <a:spcPct val="130000"/>
              </a:lnSpc>
              <a:spcBef>
                <a:spcPts val="1800"/>
              </a:spcBef>
              <a:spcAft>
                <a:spcPts val="0"/>
              </a:spcAft>
              <a:buNone/>
            </a:pPr>
            <a:r>
              <a:t/>
            </a:r>
            <a:endParaRPr b="1">
              <a:highlight>
                <a:srgbClr val="FFFFFF"/>
              </a:highlight>
            </a:endParaRPr>
          </a:p>
          <a:p>
            <a:pPr indent="0" lvl="0" marL="0" rtl="0" algn="l">
              <a:lnSpc>
                <a:spcPct val="130000"/>
              </a:lnSpc>
              <a:spcBef>
                <a:spcPts val="1800"/>
              </a:spcBef>
              <a:spcAft>
                <a:spcPts val="0"/>
              </a:spcAft>
              <a:buNone/>
            </a:pPr>
            <a:r>
              <a:rPr b="1" lang="en">
                <a:highlight>
                  <a:srgbClr val="FFFFFF"/>
                </a:highlight>
              </a:rPr>
              <a:t>Anonymous</a:t>
            </a:r>
            <a:r>
              <a:rPr lang="en">
                <a:highlight>
                  <a:srgbClr val="FFFFFF"/>
                </a:highlight>
              </a:rPr>
              <a:t> Survey</a:t>
            </a:r>
            <a:endParaRPr>
              <a:highlight>
                <a:srgbClr val="FFFFFF"/>
              </a:highlight>
            </a:endParaRPr>
          </a:p>
          <a:p>
            <a:pPr indent="0" lvl="0" marL="0" rtl="0" algn="l">
              <a:lnSpc>
                <a:spcPct val="130000"/>
              </a:lnSpc>
              <a:spcBef>
                <a:spcPts val="1800"/>
              </a:spcBef>
              <a:spcAft>
                <a:spcPts val="0"/>
              </a:spcAft>
              <a:buNone/>
            </a:pPr>
            <a:r>
              <a:rPr lang="en">
                <a:highlight>
                  <a:srgbClr val="FFFFFF"/>
                </a:highlight>
              </a:rPr>
              <a:t>13,677 Students (14-18 years old) </a:t>
            </a:r>
            <a:endParaRPr>
              <a:highlight>
                <a:srgbClr val="FFFFFF"/>
              </a:highlight>
            </a:endParaRPr>
          </a:p>
          <a:p>
            <a:pPr indent="0" lvl="0" marL="0" rtl="0" algn="l">
              <a:lnSpc>
                <a:spcPct val="130000"/>
              </a:lnSpc>
              <a:spcBef>
                <a:spcPts val="1800"/>
              </a:spcBef>
              <a:spcAft>
                <a:spcPts val="0"/>
              </a:spcAft>
              <a:buNone/>
            </a:pPr>
            <a:r>
              <a:t/>
            </a:r>
            <a:endParaRPr>
              <a:highlight>
                <a:srgbClr val="FFFFFF"/>
              </a:highlight>
            </a:endParaRPr>
          </a:p>
          <a:p>
            <a:pPr indent="0" lvl="0" marL="0" rtl="0" algn="l">
              <a:lnSpc>
                <a:spcPct val="130000"/>
              </a:lnSpc>
              <a:spcBef>
                <a:spcPts val="1800"/>
              </a:spcBef>
              <a:spcAft>
                <a:spcPts val="0"/>
              </a:spcAft>
              <a:buNone/>
            </a:pPr>
            <a:r>
              <a:rPr lang="en">
                <a:highlight>
                  <a:srgbClr val="FFFFFF"/>
                </a:highlight>
              </a:rPr>
              <a:t>99 Questions on</a:t>
            </a:r>
            <a:endParaRPr>
              <a:highlight>
                <a:srgbClr val="FFFFFF"/>
              </a:highlight>
            </a:endParaRPr>
          </a:p>
          <a:p>
            <a:pPr indent="0" lvl="0" marL="0" rtl="0" algn="l">
              <a:lnSpc>
                <a:spcPct val="130000"/>
              </a:lnSpc>
              <a:spcBef>
                <a:spcPts val="1800"/>
              </a:spcBef>
              <a:spcAft>
                <a:spcPts val="0"/>
              </a:spcAft>
              <a:buNone/>
            </a:pPr>
            <a:r>
              <a:rPr b="1" lang="en">
                <a:highlight>
                  <a:srgbClr val="FFFFFF"/>
                </a:highlight>
              </a:rPr>
              <a:t>Focusing on Risky Behaviours</a:t>
            </a:r>
            <a:endParaRPr b="1">
              <a:highlight>
                <a:srgbClr val="FFFFFF"/>
              </a:highlight>
            </a:endParaRPr>
          </a:p>
          <a:p>
            <a:pPr indent="-317500" lvl="0" marL="457200" rtl="0" algn="l">
              <a:spcBef>
                <a:spcPts val="400"/>
              </a:spcBef>
              <a:spcAft>
                <a:spcPts val="0"/>
              </a:spcAft>
              <a:buSzPts val="1400"/>
              <a:buFont typeface="Work Sans"/>
              <a:buChar char="●"/>
            </a:pPr>
            <a:r>
              <a:rPr lang="en">
                <a:highlight>
                  <a:srgbClr val="FFFFFF"/>
                </a:highlight>
              </a:rPr>
              <a:t>Unintentional injuries and violence b</a:t>
            </a:r>
            <a:r>
              <a:rPr lang="en">
                <a:highlight>
                  <a:srgbClr val="FFFFFF"/>
                </a:highlight>
              </a:rPr>
              <a:t>ehaviors</a:t>
            </a:r>
            <a:endParaRPr>
              <a:highlight>
                <a:srgbClr val="FFFFFF"/>
              </a:highlight>
            </a:endParaRPr>
          </a:p>
          <a:p>
            <a:pPr indent="-317500" lvl="0" marL="457200" rtl="0" algn="l">
              <a:spcBef>
                <a:spcPts val="0"/>
              </a:spcBef>
              <a:spcAft>
                <a:spcPts val="0"/>
              </a:spcAft>
              <a:buSzPts val="1400"/>
              <a:buFont typeface="Work Sans"/>
              <a:buChar char="●"/>
            </a:pPr>
            <a:r>
              <a:rPr lang="en">
                <a:highlight>
                  <a:srgbClr val="FFFFFF"/>
                </a:highlight>
              </a:rPr>
              <a:t>Sexual behaviors</a:t>
            </a:r>
            <a:endParaRPr>
              <a:highlight>
                <a:srgbClr val="FFFFFF"/>
              </a:highlight>
            </a:endParaRPr>
          </a:p>
          <a:p>
            <a:pPr indent="-317500" lvl="0" marL="457200" rtl="0" algn="l">
              <a:spcBef>
                <a:spcPts val="0"/>
              </a:spcBef>
              <a:spcAft>
                <a:spcPts val="0"/>
              </a:spcAft>
              <a:buSzPts val="1400"/>
              <a:buFont typeface="Work Sans"/>
              <a:buChar char="●"/>
            </a:pPr>
            <a:r>
              <a:rPr lang="en">
                <a:highlight>
                  <a:srgbClr val="FFFFFF"/>
                </a:highlight>
              </a:rPr>
              <a:t>Alcohol </a:t>
            </a:r>
            <a:endParaRPr>
              <a:highlight>
                <a:srgbClr val="FFFFFF"/>
              </a:highlight>
            </a:endParaRPr>
          </a:p>
          <a:p>
            <a:pPr indent="-317500" lvl="0" marL="457200" rtl="0" algn="l">
              <a:spcBef>
                <a:spcPts val="0"/>
              </a:spcBef>
              <a:spcAft>
                <a:spcPts val="0"/>
              </a:spcAft>
              <a:buSzPts val="1400"/>
              <a:buFont typeface="Work Sans"/>
              <a:buChar char="●"/>
            </a:pPr>
            <a:r>
              <a:rPr lang="en">
                <a:highlight>
                  <a:srgbClr val="FFFF00"/>
                </a:highlight>
              </a:rPr>
              <a:t>Drug use</a:t>
            </a:r>
            <a:endParaRPr>
              <a:highlight>
                <a:srgbClr val="FFFF00"/>
              </a:highlight>
            </a:endParaRPr>
          </a:p>
          <a:p>
            <a:pPr indent="-317500" lvl="0" marL="457200" rtl="0" algn="l">
              <a:spcBef>
                <a:spcPts val="0"/>
              </a:spcBef>
              <a:spcAft>
                <a:spcPts val="0"/>
              </a:spcAft>
              <a:buSzPts val="1400"/>
              <a:buFont typeface="Work Sans"/>
              <a:buChar char="●"/>
            </a:pPr>
            <a:r>
              <a:rPr lang="en">
                <a:highlight>
                  <a:srgbClr val="FFFFFF"/>
                </a:highlight>
              </a:rPr>
              <a:t>Tobacco use</a:t>
            </a:r>
            <a:endParaRPr>
              <a:highlight>
                <a:srgbClr val="FFFFFF"/>
              </a:highlight>
            </a:endParaRPr>
          </a:p>
          <a:p>
            <a:pPr indent="0" lvl="0" marL="0" rtl="0" algn="l">
              <a:lnSpc>
                <a:spcPct val="130000"/>
              </a:lnSpc>
              <a:spcBef>
                <a:spcPts val="1800"/>
              </a:spcBef>
              <a:spcAft>
                <a:spcPts val="0"/>
              </a:spcAft>
              <a:buNone/>
            </a:pPr>
            <a:r>
              <a:t/>
            </a:r>
            <a:endParaRPr>
              <a:highlight>
                <a:srgbClr val="FFFFFF"/>
              </a:highlight>
            </a:endParaRPr>
          </a:p>
          <a:p>
            <a:pPr indent="0" lvl="0" marL="0" rtl="0" algn="l">
              <a:lnSpc>
                <a:spcPct val="130000"/>
              </a:lnSpc>
              <a:spcBef>
                <a:spcPts val="1800"/>
              </a:spcBef>
              <a:spcAft>
                <a:spcPts val="0"/>
              </a:spcAft>
              <a:buNone/>
            </a:pPr>
            <a:r>
              <a:t/>
            </a:r>
            <a:endParaRPr sz="1800">
              <a:highlight>
                <a:srgbClr val="FFFFFF"/>
              </a:highlight>
              <a:latin typeface="Arial"/>
              <a:ea typeface="Arial"/>
              <a:cs typeface="Arial"/>
              <a:sym typeface="Arial"/>
            </a:endParaRPr>
          </a:p>
          <a:p>
            <a:pPr indent="0" lvl="0" marL="0" rtl="0" algn="l">
              <a:lnSpc>
                <a:spcPct val="130000"/>
              </a:lnSpc>
              <a:spcBef>
                <a:spcPts val="1800"/>
              </a:spcBef>
              <a:spcAft>
                <a:spcPts val="0"/>
              </a:spcAft>
              <a:buClr>
                <a:schemeClr val="dk1"/>
              </a:buClr>
              <a:buSzPts val="1100"/>
              <a:buFont typeface="Arial"/>
              <a:buNone/>
            </a:pPr>
            <a:r>
              <a:t/>
            </a:r>
            <a:endParaRPr sz="1800">
              <a:highlight>
                <a:srgbClr val="FFFFFF"/>
              </a:highlight>
              <a:latin typeface="Arial"/>
              <a:ea typeface="Arial"/>
              <a:cs typeface="Arial"/>
              <a:sym typeface="Arial"/>
            </a:endParaRPr>
          </a:p>
          <a:p>
            <a:pPr indent="0" lvl="0" marL="0" rtl="0" algn="l">
              <a:spcBef>
                <a:spcPts val="400"/>
              </a:spcBef>
              <a:spcAft>
                <a:spcPts val="0"/>
              </a:spcAft>
              <a:buNone/>
            </a:pPr>
            <a:r>
              <a:t/>
            </a:r>
            <a:endParaRPr sz="1300">
              <a:latin typeface="Arial"/>
              <a:ea typeface="Arial"/>
              <a:cs typeface="Arial"/>
              <a:sym typeface="Arial"/>
            </a:endParaRPr>
          </a:p>
          <a:p>
            <a:pPr indent="0" lvl="0" marL="0" rtl="0" algn="l">
              <a:spcBef>
                <a:spcPts val="0"/>
              </a:spcBef>
              <a:spcAft>
                <a:spcPts val="1600"/>
              </a:spcAft>
              <a:buNone/>
            </a:pPr>
            <a:r>
              <a:t/>
            </a:r>
            <a:endParaRPr sz="1300">
              <a:highlight>
                <a:srgbClr val="FFFFFF"/>
              </a:highlight>
              <a:latin typeface="Arial"/>
              <a:ea typeface="Arial"/>
              <a:cs typeface="Arial"/>
              <a:sym typeface="Arial"/>
            </a:endParaRPr>
          </a:p>
        </p:txBody>
      </p:sp>
      <p:sp>
        <p:nvSpPr>
          <p:cNvPr id="215" name="Google Shape;215;p29"/>
          <p:cNvSpPr txBox="1"/>
          <p:nvPr>
            <p:ph type="title"/>
          </p:nvPr>
        </p:nvSpPr>
        <p:spPr>
          <a:xfrm>
            <a:off x="270100" y="258250"/>
            <a:ext cx="41253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idx="1" type="subTitle"/>
          </p:nvPr>
        </p:nvSpPr>
        <p:spPr>
          <a:xfrm>
            <a:off x="410450" y="362375"/>
            <a:ext cx="6965700" cy="783300"/>
          </a:xfrm>
          <a:prstGeom prst="rect">
            <a:avLst/>
          </a:prstGeom>
        </p:spPr>
        <p:txBody>
          <a:bodyPr anchorCtr="0" anchor="t" bIns="91425" lIns="91425" spcFirstLastPara="1" rIns="91425" wrap="square" tIns="91425">
            <a:noAutofit/>
          </a:bodyPr>
          <a:lstStyle/>
          <a:p>
            <a:pPr indent="0" lvl="0" marL="0" rtl="0" algn="l">
              <a:lnSpc>
                <a:spcPct val="130000"/>
              </a:lnSpc>
              <a:spcBef>
                <a:spcPts val="1800"/>
              </a:spcBef>
              <a:spcAft>
                <a:spcPts val="400"/>
              </a:spcAft>
              <a:buClr>
                <a:schemeClr val="dk1"/>
              </a:buClr>
              <a:buSzPts val="1100"/>
              <a:buFont typeface="Arial"/>
              <a:buNone/>
            </a:pPr>
            <a:r>
              <a:rPr b="1" lang="en" sz="2800">
                <a:highlight>
                  <a:schemeClr val="lt1"/>
                </a:highlight>
              </a:rPr>
              <a:t>Sample Questions</a:t>
            </a:r>
            <a:endParaRPr b="1" sz="2800"/>
          </a:p>
        </p:txBody>
      </p:sp>
      <p:sp>
        <p:nvSpPr>
          <p:cNvPr id="221" name="Google Shape;221;p30"/>
          <p:cNvSpPr txBox="1"/>
          <p:nvPr/>
        </p:nvSpPr>
        <p:spPr>
          <a:xfrm>
            <a:off x="490950" y="2852275"/>
            <a:ext cx="6675000" cy="19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During your life, how many times have you used ecstasy (also called MDMA)?</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A. </a:t>
            </a:r>
            <a:r>
              <a:rPr lang="en">
                <a:latin typeface="Work Sans"/>
                <a:ea typeface="Work Sans"/>
                <a:cs typeface="Work Sans"/>
                <a:sym typeface="Work Sans"/>
              </a:rPr>
              <a:t>0 times</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B. 1 or 2 times</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C. 3 to 9 times</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D. 10 to 19 times</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E. 20 to 39 times</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F. 40 or more times</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sp>
        <p:nvSpPr>
          <p:cNvPr id="222" name="Google Shape;222;p30"/>
          <p:cNvSpPr txBox="1"/>
          <p:nvPr/>
        </p:nvSpPr>
        <p:spPr>
          <a:xfrm>
            <a:off x="490950" y="1326725"/>
            <a:ext cx="7820400" cy="14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Work Sans"/>
                <a:ea typeface="Work Sans"/>
                <a:cs typeface="Work Sans"/>
                <a:sym typeface="Work Sans"/>
              </a:rPr>
              <a:t>Because of a physical, mental, or emotional problem, do you have serious difficulty concentrating, remembering, or</a:t>
            </a:r>
            <a:endParaRPr>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a:latin typeface="Work Sans"/>
                <a:ea typeface="Work Sans"/>
                <a:cs typeface="Work Sans"/>
                <a:sym typeface="Work Sans"/>
              </a:rPr>
              <a:t>making decisions?</a:t>
            </a:r>
            <a:endParaRPr>
              <a:latin typeface="Work Sans"/>
              <a:ea typeface="Work Sans"/>
              <a:cs typeface="Work Sans"/>
              <a:sym typeface="Work Sans"/>
            </a:endParaRPr>
          </a:p>
          <a:p>
            <a:pPr indent="-317500" lvl="0" marL="457200" rtl="0" algn="l">
              <a:spcBef>
                <a:spcPts val="0"/>
              </a:spcBef>
              <a:spcAft>
                <a:spcPts val="0"/>
              </a:spcAft>
              <a:buSzPts val="1400"/>
              <a:buFont typeface="Work Sans"/>
              <a:buAutoNum type="alphaUcPeriod"/>
            </a:pPr>
            <a:r>
              <a:rPr lang="en">
                <a:latin typeface="Work Sans"/>
                <a:ea typeface="Work Sans"/>
                <a:cs typeface="Work Sans"/>
                <a:sym typeface="Work Sans"/>
              </a:rPr>
              <a:t>Yes</a:t>
            </a:r>
            <a:endParaRPr>
              <a:latin typeface="Work Sans"/>
              <a:ea typeface="Work Sans"/>
              <a:cs typeface="Work Sans"/>
              <a:sym typeface="Work Sans"/>
            </a:endParaRPr>
          </a:p>
          <a:p>
            <a:pPr indent="-317500" lvl="0" marL="457200" rtl="0" algn="l">
              <a:spcBef>
                <a:spcPts val="0"/>
              </a:spcBef>
              <a:spcAft>
                <a:spcPts val="0"/>
              </a:spcAft>
              <a:buSzPts val="1400"/>
              <a:buFont typeface="Work Sans"/>
              <a:buAutoNum type="alphaUcPeriod"/>
            </a:pPr>
            <a:r>
              <a:rPr lang="en">
                <a:latin typeface="Work Sans"/>
                <a:ea typeface="Work Sans"/>
                <a:cs typeface="Work Sans"/>
                <a:sym typeface="Work Sans"/>
              </a:rPr>
              <a:t>No</a:t>
            </a:r>
            <a:endParaRPr>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sp>
        <p:nvSpPr>
          <p:cNvPr id="223" name="Google Shape;223;p30"/>
          <p:cNvSpPr txBox="1"/>
          <p:nvPr/>
        </p:nvSpPr>
        <p:spPr>
          <a:xfrm>
            <a:off x="4652525" y="2104150"/>
            <a:ext cx="2945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224" name="Google Shape;224;p30"/>
          <p:cNvSpPr txBox="1"/>
          <p:nvPr/>
        </p:nvSpPr>
        <p:spPr>
          <a:xfrm>
            <a:off x="2349625" y="1937500"/>
            <a:ext cx="2770500" cy="648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800"/>
              </a:spcBef>
              <a:spcAft>
                <a:spcPts val="400"/>
              </a:spcAft>
              <a:buNone/>
            </a:pPr>
            <a:r>
              <a:rPr lang="en">
                <a:solidFill>
                  <a:srgbClr val="FF0000"/>
                </a:solidFill>
                <a:highlight>
                  <a:schemeClr val="lt1"/>
                </a:highlight>
                <a:latin typeface="Work Sans"/>
                <a:ea typeface="Work Sans"/>
                <a:cs typeface="Work Sans"/>
                <a:sym typeface="Work Sans"/>
              </a:rPr>
              <a:t>Categorical</a:t>
            </a:r>
            <a:endParaRPr>
              <a:solidFill>
                <a:srgbClr val="FF0000"/>
              </a:solidFill>
              <a:latin typeface="Work Sans"/>
              <a:ea typeface="Work Sans"/>
              <a:cs typeface="Work Sans"/>
              <a:sym typeface="Work Sans"/>
            </a:endParaRPr>
          </a:p>
        </p:txBody>
      </p:sp>
      <p:sp>
        <p:nvSpPr>
          <p:cNvPr id="225" name="Google Shape;225;p30"/>
          <p:cNvSpPr txBox="1"/>
          <p:nvPr/>
        </p:nvSpPr>
        <p:spPr>
          <a:xfrm>
            <a:off x="2560000" y="3845900"/>
            <a:ext cx="2162700" cy="374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800"/>
              </a:spcBef>
              <a:spcAft>
                <a:spcPts val="400"/>
              </a:spcAft>
              <a:buClr>
                <a:schemeClr val="dk1"/>
              </a:buClr>
              <a:buSzPts val="1100"/>
              <a:buFont typeface="Arial"/>
              <a:buNone/>
            </a:pPr>
            <a:r>
              <a:rPr lang="en">
                <a:solidFill>
                  <a:srgbClr val="FF0000"/>
                </a:solidFill>
                <a:highlight>
                  <a:schemeClr val="lt1"/>
                </a:highlight>
                <a:latin typeface="Work Sans"/>
                <a:ea typeface="Work Sans"/>
                <a:cs typeface="Work Sans"/>
                <a:sym typeface="Work Sans"/>
              </a:rPr>
              <a:t>Ordinal</a:t>
            </a:r>
            <a:endParaRPr>
              <a:solidFill>
                <a:srgbClr val="FF0000"/>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411500" y="300150"/>
            <a:ext cx="51225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The Gateway Drug</a:t>
            </a:r>
            <a:endParaRPr sz="2800"/>
          </a:p>
        </p:txBody>
      </p:sp>
      <p:pic>
        <p:nvPicPr>
          <p:cNvPr id="231" name="Google Shape;231;p31"/>
          <p:cNvPicPr preferRelativeResize="0"/>
          <p:nvPr/>
        </p:nvPicPr>
        <p:blipFill rotWithShape="1">
          <a:blip r:embed="rId3">
            <a:alphaModFix/>
          </a:blip>
          <a:srcRect b="0" l="16787" r="18121" t="0"/>
          <a:stretch/>
        </p:blipFill>
        <p:spPr>
          <a:xfrm>
            <a:off x="6189700" y="0"/>
            <a:ext cx="4184953" cy="5143500"/>
          </a:xfrm>
          <a:prstGeom prst="rect">
            <a:avLst/>
          </a:prstGeom>
          <a:noFill/>
          <a:ln>
            <a:noFill/>
          </a:ln>
        </p:spPr>
      </p:pic>
      <p:sp>
        <p:nvSpPr>
          <p:cNvPr id="232" name="Google Shape;232;p31"/>
          <p:cNvSpPr/>
          <p:nvPr/>
        </p:nvSpPr>
        <p:spPr>
          <a:xfrm>
            <a:off x="6189700" y="0"/>
            <a:ext cx="4572000" cy="1661700"/>
          </a:xfrm>
          <a:prstGeom prst="rect">
            <a:avLst/>
          </a:prstGeom>
          <a:solidFill>
            <a:srgbClr val="FCC10C">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txBox="1"/>
          <p:nvPr/>
        </p:nvSpPr>
        <p:spPr>
          <a:xfrm>
            <a:off x="147200" y="877400"/>
            <a:ext cx="5651100" cy="111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Marijuana aka ‘Weed’ regarded as a "gateway drug."</a:t>
            </a:r>
            <a:r>
              <a:rPr lang="en" sz="1600">
                <a:solidFill>
                  <a:schemeClr val="dk1"/>
                </a:solidFill>
                <a:highlight>
                  <a:srgbClr val="FFFFFF"/>
                </a:highlight>
              </a:rPr>
              <a:t> which </a:t>
            </a:r>
            <a:r>
              <a:rPr lang="en" sz="1500">
                <a:solidFill>
                  <a:schemeClr val="dk1"/>
                </a:solidFill>
                <a:highlight>
                  <a:srgbClr val="FFFFFF"/>
                </a:highlight>
              </a:rPr>
              <a:t>lead to the use of more dangerous drugs (NIDA, 2020)</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330200" lvl="0" marL="457200" rtl="0" algn="l">
              <a:spcBef>
                <a:spcPts val="0"/>
              </a:spcBef>
              <a:spcAft>
                <a:spcPts val="0"/>
              </a:spcAft>
              <a:buClr>
                <a:srgbClr val="474747"/>
              </a:buClr>
              <a:buSzPts val="1600"/>
              <a:buChar char="●"/>
            </a:pPr>
            <a:r>
              <a:rPr lang="en" sz="1600">
                <a:solidFill>
                  <a:srgbClr val="474747"/>
                </a:solidFill>
                <a:highlight>
                  <a:srgbClr val="FFFFFF"/>
                </a:highlight>
              </a:rPr>
              <a:t>Negative impacts on (NIDA, 2020)</a:t>
            </a:r>
            <a:endParaRPr sz="1600">
              <a:solidFill>
                <a:srgbClr val="474747"/>
              </a:solidFill>
              <a:highlight>
                <a:srgbClr val="FFFFFF"/>
              </a:highlight>
            </a:endParaRPr>
          </a:p>
          <a:p>
            <a:pPr indent="-330200" lvl="1" marL="914400" rtl="0" algn="l">
              <a:spcBef>
                <a:spcPts val="0"/>
              </a:spcBef>
              <a:spcAft>
                <a:spcPts val="0"/>
              </a:spcAft>
              <a:buClr>
                <a:srgbClr val="474747"/>
              </a:buClr>
              <a:buSzPts val="1600"/>
              <a:buChar char="○"/>
            </a:pPr>
            <a:r>
              <a:rPr lang="en" sz="1600">
                <a:solidFill>
                  <a:srgbClr val="474747"/>
                </a:solidFill>
                <a:highlight>
                  <a:srgbClr val="FFFFFF"/>
                </a:highlight>
              </a:rPr>
              <a:t>Attention </a:t>
            </a:r>
            <a:endParaRPr sz="1600">
              <a:solidFill>
                <a:srgbClr val="474747"/>
              </a:solidFill>
              <a:highlight>
                <a:srgbClr val="FFFFFF"/>
              </a:highlight>
            </a:endParaRPr>
          </a:p>
          <a:p>
            <a:pPr indent="-330200" lvl="1" marL="914400" rtl="0" algn="l">
              <a:spcBef>
                <a:spcPts val="0"/>
              </a:spcBef>
              <a:spcAft>
                <a:spcPts val="0"/>
              </a:spcAft>
              <a:buClr>
                <a:srgbClr val="474747"/>
              </a:buClr>
              <a:buSzPts val="1600"/>
              <a:buChar char="○"/>
            </a:pPr>
            <a:r>
              <a:rPr lang="en" sz="1600">
                <a:solidFill>
                  <a:srgbClr val="474747"/>
                </a:solidFill>
                <a:highlight>
                  <a:srgbClr val="FFFFFF"/>
                </a:highlight>
              </a:rPr>
              <a:t>Memory</a:t>
            </a:r>
            <a:endParaRPr sz="1600">
              <a:solidFill>
                <a:srgbClr val="474747"/>
              </a:solidFill>
              <a:highlight>
                <a:srgbClr val="FFFFFF"/>
              </a:highlight>
            </a:endParaRPr>
          </a:p>
          <a:p>
            <a:pPr indent="-330200" lvl="1" marL="914400" rtl="0" algn="l">
              <a:spcBef>
                <a:spcPts val="0"/>
              </a:spcBef>
              <a:spcAft>
                <a:spcPts val="0"/>
              </a:spcAft>
              <a:buClr>
                <a:srgbClr val="474747"/>
              </a:buClr>
              <a:buSzPts val="1600"/>
              <a:buChar char="○"/>
            </a:pPr>
            <a:r>
              <a:rPr lang="en" sz="1600">
                <a:solidFill>
                  <a:srgbClr val="474747"/>
                </a:solidFill>
                <a:highlight>
                  <a:srgbClr val="FFFFFF"/>
                </a:highlight>
              </a:rPr>
              <a:t>Learning </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FFF"/>
              </a:highlight>
            </a:endParaRPr>
          </a:p>
        </p:txBody>
      </p:sp>
      <p:pic>
        <p:nvPicPr>
          <p:cNvPr id="234" name="Google Shape;234;p31"/>
          <p:cNvPicPr preferRelativeResize="0"/>
          <p:nvPr/>
        </p:nvPicPr>
        <p:blipFill>
          <a:blip r:embed="rId4">
            <a:alphaModFix/>
          </a:blip>
          <a:stretch>
            <a:fillRect/>
          </a:stretch>
        </p:blipFill>
        <p:spPr>
          <a:xfrm>
            <a:off x="3124826" y="2207125"/>
            <a:ext cx="2778950" cy="2796025"/>
          </a:xfrm>
          <a:prstGeom prst="rect">
            <a:avLst/>
          </a:prstGeom>
          <a:noFill/>
          <a:ln>
            <a:noFill/>
          </a:ln>
        </p:spPr>
      </p:pic>
      <p:sp>
        <p:nvSpPr>
          <p:cNvPr id="235" name="Google Shape;235;p31"/>
          <p:cNvSpPr/>
          <p:nvPr/>
        </p:nvSpPr>
        <p:spPr>
          <a:xfrm>
            <a:off x="4839725" y="2922450"/>
            <a:ext cx="958575" cy="327300"/>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1"/>
          <p:cNvPicPr preferRelativeResize="0"/>
          <p:nvPr/>
        </p:nvPicPr>
        <p:blipFill>
          <a:blip r:embed="rId5">
            <a:alphaModFix/>
          </a:blip>
          <a:stretch>
            <a:fillRect/>
          </a:stretch>
        </p:blipFill>
        <p:spPr>
          <a:xfrm>
            <a:off x="-1" y="3380625"/>
            <a:ext cx="3067224" cy="1257979"/>
          </a:xfrm>
          <a:prstGeom prst="rect">
            <a:avLst/>
          </a:prstGeom>
          <a:noFill/>
          <a:ln cap="flat" cmpd="sng" w="9525">
            <a:solidFill>
              <a:srgbClr val="000000"/>
            </a:solidFill>
            <a:prstDash val="solid"/>
            <a:round/>
            <a:headEnd len="sm" w="sm" type="none"/>
            <a:tailEnd len="sm" w="sm" type="none"/>
          </a:ln>
        </p:spPr>
      </p:pic>
      <p:sp>
        <p:nvSpPr>
          <p:cNvPr id="237" name="Google Shape;237;p31"/>
          <p:cNvSpPr/>
          <p:nvPr/>
        </p:nvSpPr>
        <p:spPr>
          <a:xfrm>
            <a:off x="363400" y="3620025"/>
            <a:ext cx="1593300" cy="754800"/>
          </a:xfrm>
          <a:prstGeom prst="rect">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568025" y="154225"/>
            <a:ext cx="6108600" cy="5439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a:highlight>
                  <a:srgbClr val="FFFFFF"/>
                </a:highlight>
              </a:rPr>
              <a:t>Exploratory Data Analysis</a:t>
            </a:r>
            <a:endParaRPr>
              <a:highlight>
                <a:srgbClr val="FFFFFF"/>
              </a:highlight>
            </a:endParaRPr>
          </a:p>
          <a:p>
            <a:pPr indent="0" lvl="0" marL="0" rtl="0" algn="l">
              <a:spcBef>
                <a:spcPts val="0"/>
              </a:spcBef>
              <a:spcAft>
                <a:spcPts val="0"/>
              </a:spcAft>
              <a:buNone/>
            </a:pPr>
            <a:r>
              <a:t/>
            </a:r>
            <a:endParaRPr/>
          </a:p>
        </p:txBody>
      </p:sp>
      <p:pic>
        <p:nvPicPr>
          <p:cNvPr id="243" name="Google Shape;243;p32"/>
          <p:cNvPicPr preferRelativeResize="0"/>
          <p:nvPr/>
        </p:nvPicPr>
        <p:blipFill>
          <a:blip r:embed="rId3">
            <a:alphaModFix/>
          </a:blip>
          <a:stretch>
            <a:fillRect/>
          </a:stretch>
        </p:blipFill>
        <p:spPr>
          <a:xfrm>
            <a:off x="3991825" y="2090227"/>
            <a:ext cx="4983651" cy="2475574"/>
          </a:xfrm>
          <a:prstGeom prst="rect">
            <a:avLst/>
          </a:prstGeom>
          <a:noFill/>
          <a:ln>
            <a:noFill/>
          </a:ln>
        </p:spPr>
      </p:pic>
      <p:pic>
        <p:nvPicPr>
          <p:cNvPr id="244" name="Google Shape;244;p32"/>
          <p:cNvPicPr preferRelativeResize="0"/>
          <p:nvPr/>
        </p:nvPicPr>
        <p:blipFill>
          <a:blip r:embed="rId4">
            <a:alphaModFix/>
          </a:blip>
          <a:stretch>
            <a:fillRect/>
          </a:stretch>
        </p:blipFill>
        <p:spPr>
          <a:xfrm>
            <a:off x="325100" y="1381775"/>
            <a:ext cx="3666713" cy="3314501"/>
          </a:xfrm>
          <a:prstGeom prst="rect">
            <a:avLst/>
          </a:prstGeom>
          <a:noFill/>
          <a:ln>
            <a:noFill/>
          </a:ln>
        </p:spPr>
      </p:pic>
      <p:sp>
        <p:nvSpPr>
          <p:cNvPr id="245" name="Google Shape;245;p32"/>
          <p:cNvSpPr/>
          <p:nvPr/>
        </p:nvSpPr>
        <p:spPr>
          <a:xfrm>
            <a:off x="1509500" y="2758100"/>
            <a:ext cx="2087100" cy="180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txBox="1"/>
          <p:nvPr/>
        </p:nvSpPr>
        <p:spPr>
          <a:xfrm>
            <a:off x="1509500" y="4565800"/>
            <a:ext cx="15468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02124"/>
                </a:solidFill>
                <a:highlight>
                  <a:srgbClr val="FFFFFF"/>
                </a:highlight>
              </a:rPr>
              <a:t>From Grade 10</a:t>
            </a:r>
            <a:endParaRPr b="1" sz="1050">
              <a:solidFill>
                <a:srgbClr val="202124"/>
              </a:solidFill>
              <a:highlight>
                <a:srgbClr val="FFFFFF"/>
              </a:highlight>
            </a:endParaRPr>
          </a:p>
          <a:p>
            <a:pPr indent="0" lvl="0" marL="0" rtl="0" algn="l">
              <a:spcBef>
                <a:spcPts val="0"/>
              </a:spcBef>
              <a:spcAft>
                <a:spcPts val="0"/>
              </a:spcAft>
              <a:buNone/>
            </a:pPr>
            <a:r>
              <a:rPr b="1" lang="en" sz="1050">
                <a:solidFill>
                  <a:srgbClr val="202124"/>
                </a:solidFill>
                <a:highlight>
                  <a:srgbClr val="FFFFFF"/>
                </a:highlight>
              </a:rPr>
              <a:t>Age</a:t>
            </a:r>
            <a:r>
              <a:rPr lang="en" sz="1050">
                <a:solidFill>
                  <a:srgbClr val="202124"/>
                </a:solidFill>
                <a:highlight>
                  <a:srgbClr val="FFFFFF"/>
                </a:highlight>
              </a:rPr>
              <a:t> 15 - 16</a:t>
            </a:r>
            <a:endParaRPr sz="1050">
              <a:solidFill>
                <a:srgbClr val="202124"/>
              </a:solidFill>
              <a:highlight>
                <a:srgbClr val="FFFFFF"/>
              </a:highlight>
            </a:endParaRPr>
          </a:p>
          <a:p>
            <a:pPr indent="0" lvl="0" marL="0" rtl="0" algn="l">
              <a:spcBef>
                <a:spcPts val="0"/>
              </a:spcBef>
              <a:spcAft>
                <a:spcPts val="0"/>
              </a:spcAft>
              <a:buNone/>
            </a:pPr>
            <a:r>
              <a:t/>
            </a:r>
            <a:endParaRPr>
              <a:latin typeface="Work Sans"/>
              <a:ea typeface="Work Sans"/>
              <a:cs typeface="Work Sans"/>
              <a:sym typeface="Work Sans"/>
            </a:endParaRPr>
          </a:p>
        </p:txBody>
      </p:sp>
      <p:sp>
        <p:nvSpPr>
          <p:cNvPr id="247" name="Google Shape;247;p32"/>
          <p:cNvSpPr/>
          <p:nvPr/>
        </p:nvSpPr>
        <p:spPr>
          <a:xfrm>
            <a:off x="5870300" y="3503550"/>
            <a:ext cx="2633700" cy="106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nvSpPr>
        <p:spPr>
          <a:xfrm>
            <a:off x="5572125" y="4697950"/>
            <a:ext cx="27210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Grades below C</a:t>
            </a:r>
            <a:endParaRPr>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idx="1" type="body"/>
          </p:nvPr>
        </p:nvSpPr>
        <p:spPr>
          <a:xfrm>
            <a:off x="437250" y="853575"/>
            <a:ext cx="5055600" cy="15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lang="en"/>
              <a:t>Missing data </a:t>
            </a:r>
            <a:endParaRPr/>
          </a:p>
          <a:p>
            <a:pPr indent="0" lvl="0" marL="0" rtl="0" algn="l">
              <a:spcBef>
                <a:spcPts val="1600"/>
              </a:spcBef>
              <a:spcAft>
                <a:spcPts val="0"/>
              </a:spcAft>
              <a:buNone/>
            </a:pPr>
            <a:r>
              <a:rPr lang="en"/>
              <a:t>KNN imputer  - </a:t>
            </a:r>
            <a:r>
              <a:rPr lang="en" sz="1100">
                <a:highlight>
                  <a:srgbClr val="FFFFFF"/>
                </a:highlight>
                <a:latin typeface="Arial"/>
                <a:ea typeface="Arial"/>
                <a:cs typeface="Arial"/>
                <a:sym typeface="Arial"/>
              </a:rPr>
              <a:t>A similar imputation methodology that works on data is k-Nearest Neighbours (kNN) that identifies the neighbouring points through a measure of distance and the missing values can be estimated using completed values of neighbouring observations. </a:t>
            </a:r>
            <a:endParaRPr sz="1150">
              <a:solidFill>
                <a:srgbClr val="555555"/>
              </a:solidFill>
              <a:highlight>
                <a:srgbClr val="FFFFFF"/>
              </a:highlight>
            </a:endParaRPr>
          </a:p>
          <a:p>
            <a:pPr indent="0" lvl="0" marL="0" rtl="0" algn="l">
              <a:spcBef>
                <a:spcPts val="1600"/>
              </a:spcBef>
              <a:spcAft>
                <a:spcPts val="0"/>
              </a:spcAft>
              <a:buNone/>
            </a:pPr>
            <a:r>
              <a:t/>
            </a:r>
            <a:endParaRPr sz="1150">
              <a:solidFill>
                <a:srgbClr val="555555"/>
              </a:solidFill>
              <a:highlight>
                <a:srgbClr val="FFFFFF"/>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4" name="Google Shape;254;p33"/>
          <p:cNvSpPr txBox="1"/>
          <p:nvPr>
            <p:ph type="title"/>
          </p:nvPr>
        </p:nvSpPr>
        <p:spPr>
          <a:xfrm>
            <a:off x="572650" y="376350"/>
            <a:ext cx="37092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255" name="Google Shape;255;p33"/>
          <p:cNvPicPr preferRelativeResize="0"/>
          <p:nvPr/>
        </p:nvPicPr>
        <p:blipFill>
          <a:blip r:embed="rId3">
            <a:alphaModFix/>
          </a:blip>
          <a:stretch>
            <a:fillRect/>
          </a:stretch>
        </p:blipFill>
        <p:spPr>
          <a:xfrm>
            <a:off x="5898775" y="533225"/>
            <a:ext cx="2877242" cy="1846050"/>
          </a:xfrm>
          <a:prstGeom prst="rect">
            <a:avLst/>
          </a:prstGeom>
          <a:noFill/>
          <a:ln>
            <a:noFill/>
          </a:ln>
        </p:spPr>
      </p:pic>
      <p:sp>
        <p:nvSpPr>
          <p:cNvPr id="256" name="Google Shape;256;p33"/>
          <p:cNvSpPr/>
          <p:nvPr/>
        </p:nvSpPr>
        <p:spPr>
          <a:xfrm>
            <a:off x="5868900" y="790150"/>
            <a:ext cx="828600" cy="81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6331525" y="2168975"/>
            <a:ext cx="377100" cy="21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3"/>
          <p:cNvPicPr preferRelativeResize="0"/>
          <p:nvPr/>
        </p:nvPicPr>
        <p:blipFill>
          <a:blip r:embed="rId4">
            <a:alphaModFix/>
          </a:blip>
          <a:stretch>
            <a:fillRect/>
          </a:stretch>
        </p:blipFill>
        <p:spPr>
          <a:xfrm>
            <a:off x="593850" y="2536125"/>
            <a:ext cx="5869217" cy="2261325"/>
          </a:xfrm>
          <a:prstGeom prst="rect">
            <a:avLst/>
          </a:prstGeom>
          <a:noFill/>
          <a:ln>
            <a:noFill/>
          </a:ln>
        </p:spPr>
      </p:pic>
      <p:sp>
        <p:nvSpPr>
          <p:cNvPr id="259" name="Google Shape;259;p33"/>
          <p:cNvSpPr txBox="1"/>
          <p:nvPr/>
        </p:nvSpPr>
        <p:spPr>
          <a:xfrm>
            <a:off x="5814925" y="166075"/>
            <a:ext cx="32142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555555"/>
                </a:solidFill>
                <a:highlight>
                  <a:srgbClr val="F8F8F8"/>
                </a:highlight>
              </a:rPr>
              <a:t>Box and Whisker Plot of Imputation Number of Neighbors</a:t>
            </a:r>
            <a:endParaRPr>
              <a:latin typeface="Work Sans"/>
              <a:ea typeface="Work Sans"/>
              <a:cs typeface="Work Sans"/>
              <a:sym typeface="Work Sans"/>
            </a:endParaRPr>
          </a:p>
        </p:txBody>
      </p:sp>
      <p:sp>
        <p:nvSpPr>
          <p:cNvPr id="260" name="Google Shape;260;p33"/>
          <p:cNvSpPr txBox="1"/>
          <p:nvPr/>
        </p:nvSpPr>
        <p:spPr>
          <a:xfrm>
            <a:off x="593850" y="4797450"/>
            <a:ext cx="43092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Snippets of cleaned data  	13246 rows × 137 columns</a:t>
            </a:r>
            <a:endParaRPr>
              <a:latin typeface="Work Sans"/>
              <a:ea typeface="Work Sans"/>
              <a:cs typeface="Work Sans"/>
              <a:sym typeface="Work Sans"/>
            </a:endParaRPr>
          </a:p>
        </p:txBody>
      </p:sp>
      <p:sp>
        <p:nvSpPr>
          <p:cNvPr id="261" name="Google Shape;261;p33"/>
          <p:cNvSpPr/>
          <p:nvPr/>
        </p:nvSpPr>
        <p:spPr>
          <a:xfrm>
            <a:off x="6463075" y="2536125"/>
            <a:ext cx="1088400" cy="374700"/>
          </a:xfrm>
          <a:prstGeom prst="leftArrowCallout">
            <a:avLst>
              <a:gd fmla="val 25000" name="adj1"/>
              <a:gd fmla="val 25000" name="adj2"/>
              <a:gd fmla="val 25000" name="adj3"/>
              <a:gd fmla="val 64977" name="adj4"/>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cxnSp>
        <p:nvCxnSpPr>
          <p:cNvPr id="266" name="Google Shape;266;p34"/>
          <p:cNvCxnSpPr>
            <a:stCxn id="267" idx="6"/>
            <a:endCxn id="268" idx="2"/>
          </p:cNvCxnSpPr>
          <p:nvPr/>
        </p:nvCxnSpPr>
        <p:spPr>
          <a:xfrm>
            <a:off x="2075962" y="2955400"/>
            <a:ext cx="5006400" cy="0"/>
          </a:xfrm>
          <a:prstGeom prst="straightConnector1">
            <a:avLst/>
          </a:prstGeom>
          <a:noFill/>
          <a:ln cap="flat" cmpd="sng" w="28575">
            <a:solidFill>
              <a:schemeClr val="dk1"/>
            </a:solidFill>
            <a:prstDash val="solid"/>
            <a:round/>
            <a:headEnd len="med" w="med" type="none"/>
            <a:tailEnd len="med" w="med" type="none"/>
          </a:ln>
        </p:spPr>
      </p:cxnSp>
      <p:grpSp>
        <p:nvGrpSpPr>
          <p:cNvPr id="269" name="Google Shape;269;p34"/>
          <p:cNvGrpSpPr/>
          <p:nvPr/>
        </p:nvGrpSpPr>
        <p:grpSpPr>
          <a:xfrm>
            <a:off x="1489762" y="2144350"/>
            <a:ext cx="6178763" cy="1621288"/>
            <a:chOff x="1489762" y="2144350"/>
            <a:chExt cx="6178763" cy="1621288"/>
          </a:xfrm>
        </p:grpSpPr>
        <p:sp>
          <p:nvSpPr>
            <p:cNvPr id="270" name="Google Shape;270;p34"/>
            <p:cNvSpPr/>
            <p:nvPr/>
          </p:nvSpPr>
          <p:spPr>
            <a:xfrm rot="10800000">
              <a:off x="7184025" y="3391237"/>
              <a:ext cx="382800" cy="37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rot="10800000">
              <a:off x="5781037" y="2144350"/>
              <a:ext cx="382800" cy="37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rot="10800000">
              <a:off x="4382487" y="3388856"/>
              <a:ext cx="382800" cy="37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rot="10800000">
              <a:off x="2993370" y="2144350"/>
              <a:ext cx="382800" cy="37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rot="10800000">
              <a:off x="1591463" y="3391237"/>
              <a:ext cx="382800" cy="37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2885137" y="2666650"/>
              <a:ext cx="586200" cy="577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5679337" y="2666650"/>
              <a:ext cx="586200" cy="577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7082325" y="2666650"/>
              <a:ext cx="586200" cy="577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1489762" y="2666650"/>
              <a:ext cx="586200" cy="577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4280787" y="2666650"/>
              <a:ext cx="586200" cy="577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4"/>
          <p:cNvGrpSpPr/>
          <p:nvPr/>
        </p:nvGrpSpPr>
        <p:grpSpPr>
          <a:xfrm>
            <a:off x="7216720" y="2815704"/>
            <a:ext cx="317411" cy="279393"/>
            <a:chOff x="4991425" y="3617150"/>
            <a:chExt cx="296175" cy="260725"/>
          </a:xfrm>
        </p:grpSpPr>
        <p:sp>
          <p:nvSpPr>
            <p:cNvPr id="279" name="Google Shape;279;p3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4"/>
          <p:cNvGrpSpPr/>
          <p:nvPr/>
        </p:nvGrpSpPr>
        <p:grpSpPr>
          <a:xfrm>
            <a:off x="5802862" y="2785840"/>
            <a:ext cx="339149" cy="339120"/>
            <a:chOff x="-25094250" y="3547050"/>
            <a:chExt cx="295400" cy="295375"/>
          </a:xfrm>
        </p:grpSpPr>
        <p:sp>
          <p:nvSpPr>
            <p:cNvPr id="287" name="Google Shape;287;p3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4"/>
          <p:cNvGrpSpPr/>
          <p:nvPr/>
        </p:nvGrpSpPr>
        <p:grpSpPr>
          <a:xfrm>
            <a:off x="1617825" y="2790075"/>
            <a:ext cx="330650" cy="330650"/>
            <a:chOff x="2037825" y="3254050"/>
            <a:chExt cx="296175" cy="296175"/>
          </a:xfrm>
        </p:grpSpPr>
        <p:sp>
          <p:nvSpPr>
            <p:cNvPr id="293" name="Google Shape;293;p3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4"/>
          <p:cNvGrpSpPr/>
          <p:nvPr/>
        </p:nvGrpSpPr>
        <p:grpSpPr>
          <a:xfrm>
            <a:off x="4400531" y="2782030"/>
            <a:ext cx="346711" cy="346741"/>
            <a:chOff x="-26573400" y="3546250"/>
            <a:chExt cx="295375" cy="295400"/>
          </a:xfrm>
        </p:grpSpPr>
        <p:sp>
          <p:nvSpPr>
            <p:cNvPr id="300" name="Google Shape;300;p3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4"/>
          <p:cNvGrpSpPr/>
          <p:nvPr/>
        </p:nvGrpSpPr>
        <p:grpSpPr>
          <a:xfrm>
            <a:off x="3023348" y="2800511"/>
            <a:ext cx="309778" cy="309778"/>
            <a:chOff x="-25834600" y="3176875"/>
            <a:chExt cx="296950" cy="296950"/>
          </a:xfrm>
        </p:grpSpPr>
        <p:sp>
          <p:nvSpPr>
            <p:cNvPr id="306" name="Google Shape;306;p3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4"/>
          <p:cNvSpPr txBox="1"/>
          <p:nvPr/>
        </p:nvSpPr>
        <p:spPr>
          <a:xfrm>
            <a:off x="1480525" y="3424387"/>
            <a:ext cx="586200" cy="3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Work Sans"/>
                <a:ea typeface="Work Sans"/>
                <a:cs typeface="Work Sans"/>
                <a:sym typeface="Work Sans"/>
              </a:rPr>
              <a:t>01</a:t>
            </a:r>
            <a:endParaRPr b="1" sz="1800">
              <a:solidFill>
                <a:schemeClr val="dk2"/>
              </a:solidFill>
              <a:latin typeface="Work Sans"/>
              <a:ea typeface="Work Sans"/>
              <a:cs typeface="Work Sans"/>
              <a:sym typeface="Work Sans"/>
            </a:endParaRPr>
          </a:p>
        </p:txBody>
      </p:sp>
      <p:sp>
        <p:nvSpPr>
          <p:cNvPr id="312" name="Google Shape;312;p34"/>
          <p:cNvSpPr txBox="1"/>
          <p:nvPr/>
        </p:nvSpPr>
        <p:spPr>
          <a:xfrm>
            <a:off x="2891662" y="2177500"/>
            <a:ext cx="586200" cy="3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Work Sans"/>
                <a:ea typeface="Work Sans"/>
                <a:cs typeface="Work Sans"/>
                <a:sym typeface="Work Sans"/>
              </a:rPr>
              <a:t>02</a:t>
            </a:r>
            <a:endParaRPr b="1" sz="1800">
              <a:solidFill>
                <a:schemeClr val="dk2"/>
              </a:solidFill>
              <a:latin typeface="Work Sans"/>
              <a:ea typeface="Work Sans"/>
              <a:cs typeface="Work Sans"/>
              <a:sym typeface="Work Sans"/>
            </a:endParaRPr>
          </a:p>
        </p:txBody>
      </p:sp>
      <p:sp>
        <p:nvSpPr>
          <p:cNvPr id="313" name="Google Shape;313;p34"/>
          <p:cNvSpPr txBox="1"/>
          <p:nvPr/>
        </p:nvSpPr>
        <p:spPr>
          <a:xfrm>
            <a:off x="4326087" y="3422006"/>
            <a:ext cx="495600" cy="3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Work Sans"/>
                <a:ea typeface="Work Sans"/>
                <a:cs typeface="Work Sans"/>
                <a:sym typeface="Work Sans"/>
              </a:rPr>
              <a:t>03</a:t>
            </a:r>
            <a:endParaRPr b="1" sz="1800">
              <a:solidFill>
                <a:schemeClr val="dk2"/>
              </a:solidFill>
              <a:latin typeface="Work Sans"/>
              <a:ea typeface="Work Sans"/>
              <a:cs typeface="Work Sans"/>
              <a:sym typeface="Work Sans"/>
            </a:endParaRPr>
          </a:p>
        </p:txBody>
      </p:sp>
      <p:sp>
        <p:nvSpPr>
          <p:cNvPr id="314" name="Google Shape;314;p34"/>
          <p:cNvSpPr txBox="1"/>
          <p:nvPr/>
        </p:nvSpPr>
        <p:spPr>
          <a:xfrm>
            <a:off x="5724637" y="2177500"/>
            <a:ext cx="495600" cy="3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Work Sans"/>
                <a:ea typeface="Work Sans"/>
                <a:cs typeface="Work Sans"/>
                <a:sym typeface="Work Sans"/>
              </a:rPr>
              <a:t>04</a:t>
            </a:r>
            <a:endParaRPr b="1" sz="1800">
              <a:solidFill>
                <a:schemeClr val="dk2"/>
              </a:solidFill>
              <a:latin typeface="Work Sans"/>
              <a:ea typeface="Work Sans"/>
              <a:cs typeface="Work Sans"/>
              <a:sym typeface="Work Sans"/>
            </a:endParaRPr>
          </a:p>
        </p:txBody>
      </p:sp>
      <p:sp>
        <p:nvSpPr>
          <p:cNvPr id="315" name="Google Shape;315;p34"/>
          <p:cNvSpPr txBox="1"/>
          <p:nvPr/>
        </p:nvSpPr>
        <p:spPr>
          <a:xfrm>
            <a:off x="7126050" y="3426769"/>
            <a:ext cx="495600" cy="3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Work Sans"/>
                <a:ea typeface="Work Sans"/>
                <a:cs typeface="Work Sans"/>
                <a:sym typeface="Work Sans"/>
              </a:rPr>
              <a:t>05</a:t>
            </a:r>
            <a:endParaRPr b="1" sz="1800">
              <a:solidFill>
                <a:schemeClr val="dk2"/>
              </a:solidFill>
              <a:latin typeface="Work Sans"/>
              <a:ea typeface="Work Sans"/>
              <a:cs typeface="Work Sans"/>
              <a:sym typeface="Work Sans"/>
            </a:endParaRPr>
          </a:p>
        </p:txBody>
      </p:sp>
      <p:sp>
        <p:nvSpPr>
          <p:cNvPr id="316" name="Google Shape;316;p34"/>
          <p:cNvSpPr txBox="1"/>
          <p:nvPr>
            <p:ph type="title"/>
          </p:nvPr>
        </p:nvSpPr>
        <p:spPr>
          <a:xfrm>
            <a:off x="779400" y="504925"/>
            <a:ext cx="36534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Methodology</a:t>
            </a:r>
            <a:endParaRPr/>
          </a:p>
        </p:txBody>
      </p:sp>
      <p:sp>
        <p:nvSpPr>
          <p:cNvPr id="317" name="Google Shape;317;p34"/>
          <p:cNvSpPr txBox="1"/>
          <p:nvPr>
            <p:ph idx="4294967295" type="subTitle"/>
          </p:nvPr>
        </p:nvSpPr>
        <p:spPr>
          <a:xfrm>
            <a:off x="779575" y="3745775"/>
            <a:ext cx="25536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1800">
                <a:solidFill>
                  <a:schemeClr val="dk2"/>
                </a:solidFill>
              </a:rPr>
              <a:t>Features Selection</a:t>
            </a:r>
            <a:endParaRPr b="1" sz="1800">
              <a:solidFill>
                <a:schemeClr val="dk2"/>
              </a:solidFill>
            </a:endParaRPr>
          </a:p>
        </p:txBody>
      </p:sp>
      <p:sp>
        <p:nvSpPr>
          <p:cNvPr id="318" name="Google Shape;318;p34"/>
          <p:cNvSpPr txBox="1"/>
          <p:nvPr>
            <p:ph idx="4294967295" type="subTitle"/>
          </p:nvPr>
        </p:nvSpPr>
        <p:spPr>
          <a:xfrm>
            <a:off x="779400" y="4166475"/>
            <a:ext cx="2112300" cy="7431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Correlation</a:t>
            </a:r>
            <a:endParaRPr/>
          </a:p>
          <a:p>
            <a:pPr indent="-317500" lvl="0" marL="457200" rtl="0" algn="l">
              <a:lnSpc>
                <a:spcPct val="100000"/>
              </a:lnSpc>
              <a:spcBef>
                <a:spcPts val="0"/>
              </a:spcBef>
              <a:spcAft>
                <a:spcPts val="0"/>
              </a:spcAft>
              <a:buSzPts val="1400"/>
              <a:buChar char="●"/>
            </a:pPr>
            <a:r>
              <a:rPr lang="en"/>
              <a:t>Lasso</a:t>
            </a:r>
            <a:endParaRPr/>
          </a:p>
          <a:p>
            <a:pPr indent="-317500" lvl="0" marL="457200" rtl="0" algn="l">
              <a:lnSpc>
                <a:spcPct val="100000"/>
              </a:lnSpc>
              <a:spcBef>
                <a:spcPts val="0"/>
              </a:spcBef>
              <a:spcAft>
                <a:spcPts val="0"/>
              </a:spcAft>
              <a:buSzPts val="1400"/>
              <a:buChar char="●"/>
            </a:pPr>
            <a:r>
              <a:rPr lang="en"/>
              <a:t>Random forest</a:t>
            </a:r>
            <a:endParaRPr/>
          </a:p>
        </p:txBody>
      </p:sp>
      <p:sp>
        <p:nvSpPr>
          <p:cNvPr id="319" name="Google Shape;319;p34"/>
          <p:cNvSpPr txBox="1"/>
          <p:nvPr>
            <p:ph idx="4294967295" type="subTitle"/>
          </p:nvPr>
        </p:nvSpPr>
        <p:spPr>
          <a:xfrm>
            <a:off x="1741775" y="1235500"/>
            <a:ext cx="30054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2"/>
                </a:solidFill>
              </a:rPr>
              <a:t>Train / Test</a:t>
            </a:r>
            <a:endParaRPr b="1" sz="1800">
              <a:solidFill>
                <a:schemeClr val="dk2"/>
              </a:solidFill>
            </a:endParaRPr>
          </a:p>
        </p:txBody>
      </p:sp>
      <p:sp>
        <p:nvSpPr>
          <p:cNvPr id="320" name="Google Shape;320;p34"/>
          <p:cNvSpPr txBox="1"/>
          <p:nvPr>
            <p:ph idx="4294967295" type="subTitle"/>
          </p:nvPr>
        </p:nvSpPr>
        <p:spPr>
          <a:xfrm>
            <a:off x="2190700" y="1532425"/>
            <a:ext cx="1988100" cy="54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Split into 80% 20% And scale</a:t>
            </a:r>
            <a:endParaRPr/>
          </a:p>
        </p:txBody>
      </p:sp>
      <p:sp>
        <p:nvSpPr>
          <p:cNvPr id="321" name="Google Shape;321;p34"/>
          <p:cNvSpPr txBox="1"/>
          <p:nvPr>
            <p:ph idx="4294967295" type="subTitle"/>
          </p:nvPr>
        </p:nvSpPr>
        <p:spPr>
          <a:xfrm>
            <a:off x="3579600" y="3743400"/>
            <a:ext cx="19881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2"/>
                </a:solidFill>
              </a:rPr>
              <a:t>Tune Models</a:t>
            </a:r>
            <a:endParaRPr b="1" sz="1800">
              <a:solidFill>
                <a:schemeClr val="dk2"/>
              </a:solidFill>
            </a:endParaRPr>
          </a:p>
        </p:txBody>
      </p:sp>
      <p:sp>
        <p:nvSpPr>
          <p:cNvPr id="322" name="Google Shape;322;p34"/>
          <p:cNvSpPr txBox="1"/>
          <p:nvPr>
            <p:ph idx="4294967295" type="subTitle"/>
          </p:nvPr>
        </p:nvSpPr>
        <p:spPr>
          <a:xfrm>
            <a:off x="3579600" y="4042925"/>
            <a:ext cx="1988100" cy="54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Randomized search cv (cv=10)</a:t>
            </a:r>
            <a:r>
              <a:rPr lang="en"/>
              <a:t> to tune hyperparameters of the models </a:t>
            </a:r>
            <a:endParaRPr>
              <a:solidFill>
                <a:schemeClr val="dk1"/>
              </a:solidFill>
            </a:endParaRPr>
          </a:p>
        </p:txBody>
      </p:sp>
      <p:sp>
        <p:nvSpPr>
          <p:cNvPr id="323" name="Google Shape;323;p34"/>
          <p:cNvSpPr txBox="1"/>
          <p:nvPr>
            <p:ph idx="4294967295" type="subTitle"/>
          </p:nvPr>
        </p:nvSpPr>
        <p:spPr>
          <a:xfrm>
            <a:off x="4988250" y="1235475"/>
            <a:ext cx="23160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2"/>
                </a:solidFill>
              </a:rPr>
              <a:t>Model Selection</a:t>
            </a:r>
            <a:endParaRPr b="1" sz="1800">
              <a:solidFill>
                <a:schemeClr val="dk2"/>
              </a:solidFill>
            </a:endParaRPr>
          </a:p>
        </p:txBody>
      </p:sp>
      <p:sp>
        <p:nvSpPr>
          <p:cNvPr id="324" name="Google Shape;324;p34"/>
          <p:cNvSpPr txBox="1"/>
          <p:nvPr>
            <p:ph idx="4294967295" type="subTitle"/>
          </p:nvPr>
        </p:nvSpPr>
        <p:spPr>
          <a:xfrm>
            <a:off x="4978373" y="1532425"/>
            <a:ext cx="2316000" cy="54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Accuracy , Precision , F1 score , ROC AUC score</a:t>
            </a:r>
            <a:endParaRPr/>
          </a:p>
        </p:txBody>
      </p:sp>
      <p:sp>
        <p:nvSpPr>
          <p:cNvPr id="325" name="Google Shape;325;p34"/>
          <p:cNvSpPr txBox="1"/>
          <p:nvPr>
            <p:ph idx="4294967295" type="subTitle"/>
          </p:nvPr>
        </p:nvSpPr>
        <p:spPr>
          <a:xfrm>
            <a:off x="6379800" y="3745775"/>
            <a:ext cx="19881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2"/>
                </a:solidFill>
              </a:rPr>
              <a:t>Evaluation</a:t>
            </a:r>
            <a:endParaRPr b="1" sz="1800">
              <a:solidFill>
                <a:schemeClr val="dk2"/>
              </a:solidFill>
            </a:endParaRPr>
          </a:p>
        </p:txBody>
      </p:sp>
      <p:sp>
        <p:nvSpPr>
          <p:cNvPr id="326" name="Google Shape;326;p34"/>
          <p:cNvSpPr txBox="1"/>
          <p:nvPr>
            <p:ph idx="4294967295" type="subTitle"/>
          </p:nvPr>
        </p:nvSpPr>
        <p:spPr>
          <a:xfrm>
            <a:off x="6379800" y="4047700"/>
            <a:ext cx="1988100" cy="5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Confusion Matrix , ROC Curve</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439425" y="525425"/>
            <a:ext cx="20193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32" name="Google Shape;332;p35"/>
          <p:cNvPicPr preferRelativeResize="0"/>
          <p:nvPr/>
        </p:nvPicPr>
        <p:blipFill>
          <a:blip r:embed="rId3">
            <a:alphaModFix/>
          </a:blip>
          <a:stretch>
            <a:fillRect/>
          </a:stretch>
        </p:blipFill>
        <p:spPr>
          <a:xfrm>
            <a:off x="4410113" y="2823074"/>
            <a:ext cx="4434262" cy="2140950"/>
          </a:xfrm>
          <a:prstGeom prst="rect">
            <a:avLst/>
          </a:prstGeom>
          <a:noFill/>
          <a:ln>
            <a:noFill/>
          </a:ln>
        </p:spPr>
      </p:pic>
      <p:pic>
        <p:nvPicPr>
          <p:cNvPr id="333" name="Google Shape;333;p35"/>
          <p:cNvPicPr preferRelativeResize="0"/>
          <p:nvPr/>
        </p:nvPicPr>
        <p:blipFill>
          <a:blip r:embed="rId4">
            <a:alphaModFix/>
          </a:blip>
          <a:stretch>
            <a:fillRect/>
          </a:stretch>
        </p:blipFill>
        <p:spPr>
          <a:xfrm>
            <a:off x="4139512" y="138225"/>
            <a:ext cx="4599375" cy="2140955"/>
          </a:xfrm>
          <a:prstGeom prst="rect">
            <a:avLst/>
          </a:prstGeom>
          <a:noFill/>
          <a:ln>
            <a:noFill/>
          </a:ln>
        </p:spPr>
      </p:pic>
      <p:sp>
        <p:nvSpPr>
          <p:cNvPr id="334" name="Google Shape;334;p35"/>
          <p:cNvSpPr/>
          <p:nvPr/>
        </p:nvSpPr>
        <p:spPr>
          <a:xfrm>
            <a:off x="4691800" y="138225"/>
            <a:ext cx="1332600" cy="225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4574663" y="3959800"/>
            <a:ext cx="2630100" cy="108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txBox="1"/>
          <p:nvPr/>
        </p:nvSpPr>
        <p:spPr>
          <a:xfrm>
            <a:off x="5958900" y="138225"/>
            <a:ext cx="19455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Don’t / Rarely use sunscreen</a:t>
            </a:r>
            <a:endParaRPr>
              <a:latin typeface="Work Sans"/>
              <a:ea typeface="Work Sans"/>
              <a:cs typeface="Work Sans"/>
              <a:sym typeface="Work Sans"/>
            </a:endParaRPr>
          </a:p>
        </p:txBody>
      </p:sp>
      <p:sp>
        <p:nvSpPr>
          <p:cNvPr id="337" name="Google Shape;337;p35"/>
          <p:cNvSpPr txBox="1"/>
          <p:nvPr/>
        </p:nvSpPr>
        <p:spPr>
          <a:xfrm>
            <a:off x="5065638" y="3472275"/>
            <a:ext cx="27471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Don’t eat breakfast everyday</a:t>
            </a:r>
            <a:endParaRPr>
              <a:latin typeface="Work Sans"/>
              <a:ea typeface="Work Sans"/>
              <a:cs typeface="Work Sans"/>
              <a:sym typeface="Work Sans"/>
            </a:endParaRPr>
          </a:p>
        </p:txBody>
      </p:sp>
      <p:pic>
        <p:nvPicPr>
          <p:cNvPr id="338" name="Google Shape;338;p35"/>
          <p:cNvPicPr preferRelativeResize="0"/>
          <p:nvPr/>
        </p:nvPicPr>
        <p:blipFill>
          <a:blip r:embed="rId5">
            <a:alphaModFix/>
          </a:blip>
          <a:stretch>
            <a:fillRect/>
          </a:stretch>
        </p:blipFill>
        <p:spPr>
          <a:xfrm>
            <a:off x="104275" y="1675225"/>
            <a:ext cx="3962350" cy="2518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ug Addiction by Slidesgo">
  <a:themeElements>
    <a:clrScheme name="Simple Light">
      <a:dk1>
        <a:srgbClr val="000000"/>
      </a:dk1>
      <a:lt1>
        <a:srgbClr val="FFFFFF"/>
      </a:lt1>
      <a:dk2>
        <a:srgbClr val="FCC10C"/>
      </a:dk2>
      <a:lt2>
        <a:srgbClr val="F3F3F3"/>
      </a:lt2>
      <a:accent1>
        <a:srgbClr val="D9D9D9"/>
      </a:accent1>
      <a:accent2>
        <a:srgbClr val="212121"/>
      </a:accent2>
      <a:accent3>
        <a:srgbClr val="FFFFFF"/>
      </a:accent3>
      <a:accent4>
        <a:srgbClr val="FCC10C"/>
      </a:accent4>
      <a:accent5>
        <a:srgbClr val="F3F3F3"/>
      </a:accent5>
      <a:accent6>
        <a:srgbClr val="D9D9D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